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4.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5.xml" ContentType="application/vnd.openxmlformats-officedocument.drawingml.chartshapes+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4" r:id="rId3"/>
    <p:sldId id="285" r:id="rId4"/>
    <p:sldId id="257" r:id="rId5"/>
    <p:sldId id="264" r:id="rId6"/>
    <p:sldId id="304" r:id="rId7"/>
    <p:sldId id="259" r:id="rId8"/>
    <p:sldId id="305" r:id="rId9"/>
    <p:sldId id="286" r:id="rId10"/>
    <p:sldId id="287" r:id="rId11"/>
    <p:sldId id="289" r:id="rId12"/>
    <p:sldId id="307" r:id="rId13"/>
    <p:sldId id="306" r:id="rId14"/>
    <p:sldId id="309" r:id="rId15"/>
    <p:sldId id="311" r:id="rId16"/>
    <p:sldId id="310" r:id="rId17"/>
    <p:sldId id="312" r:id="rId18"/>
    <p:sldId id="292" r:id="rId19"/>
    <p:sldId id="296" r:id="rId20"/>
    <p:sldId id="297" r:id="rId21"/>
    <p:sldId id="271" r:id="rId22"/>
    <p:sldId id="277" r:id="rId23"/>
    <p:sldId id="299" r:id="rId24"/>
    <p:sldId id="300" r:id="rId25"/>
    <p:sldId id="301" r:id="rId26"/>
    <p:sldId id="303" r:id="rId27"/>
    <p:sldId id="283" r:id="rId28"/>
    <p:sldId id="260" r:id="rId29"/>
    <p:sldId id="261" r:id="rId30"/>
    <p:sldId id="298" r:id="rId31"/>
    <p:sldId id="262" r:id="rId32"/>
    <p:sldId id="268" r:id="rId33"/>
    <p:sldId id="266" r:id="rId34"/>
    <p:sldId id="267" r:id="rId35"/>
    <p:sldId id="317" r:id="rId36"/>
    <p:sldId id="315" r:id="rId37"/>
    <p:sldId id="316" r:id="rId38"/>
    <p:sldId id="313" r:id="rId39"/>
    <p:sldId id="314" r:id="rId40"/>
    <p:sldId id="281" r:id="rId41"/>
    <p:sldId id="282" r:id="rId4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p:restoredTop sz="94631"/>
  </p:normalViewPr>
  <p:slideViewPr>
    <p:cSldViewPr snapToGrid="0" snapToObjects="1">
      <p:cViewPr>
        <p:scale>
          <a:sx n="63" d="100"/>
          <a:sy n="63" d="100"/>
        </p:scale>
        <p:origin x="1912"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 Id="rId2"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6.xml"/><Relationship Id="rId2" Type="http://schemas.microsoft.com/office/2011/relationships/chartColorStyle" Target="colors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7.xml"/><Relationship Id="rId2" Type="http://schemas.microsoft.com/office/2011/relationships/chartColorStyle" Target="colors7.xml"/></Relationships>
</file>

<file path=ppt/charts/_rels/chart18.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8.xml"/><Relationship Id="rId2" Type="http://schemas.microsoft.com/office/2011/relationships/chartColorStyle" Target="colors8.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9.xml"/><Relationship Id="rId2" Type="http://schemas.microsoft.com/office/2011/relationships/chartColorStyle" Target="colors9.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10.xml"/><Relationship Id="rId2" Type="http://schemas.microsoft.com/office/2011/relationships/chartColorStyle" Target="colors10.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11.xml"/><Relationship Id="rId2" Type="http://schemas.microsoft.com/office/2011/relationships/chartColorStyle" Target="colors11.xml"/></Relationships>
</file>

<file path=ppt/charts/_rels/chart23.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 Id="rId2" Type="http://schemas.openxmlformats.org/officeDocument/2006/relationships/chartUserShapes" Target="../drawings/drawing4.xml"/></Relationships>
</file>

<file path=ppt/charts/_rels/chart26.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localhost/Users/juaninigocarrera1/Dropbox/seminario%20chile/graficos%20renta%20diferencial.xlsx" TargetMode="External"/><Relationship Id="rId2" Type="http://schemas.openxmlformats.org/officeDocument/2006/relationships/chartUserShapes" Target="../drawings/drawing5.xml"/></Relationships>
</file>

<file path=ppt/charts/_rels/chart29.xml.rels><?xml version="1.0" encoding="UTF-8" standalone="yes"?>
<Relationships xmlns="http://schemas.openxmlformats.org/package/2006/relationships"><Relationship Id="rId3" Type="http://schemas.openxmlformats.org/officeDocument/2006/relationships/oleObject" Target="file://localhost/Users/juaninigocarrera1/Dropbox/seminario%20chile/graficos%20renta%20diferencial.xlsx" TargetMode="External"/><Relationship Id="rId4" Type="http://schemas.openxmlformats.org/officeDocument/2006/relationships/chartUserShapes" Target="../drawings/drawing6.xml"/><Relationship Id="rId1" Type="http://schemas.microsoft.com/office/2011/relationships/chartStyle" Target="style12.xml"/><Relationship Id="rId2" Type="http://schemas.microsoft.com/office/2011/relationships/chartColorStyle" Target="colors1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3.xml"/><Relationship Id="rId2" Type="http://schemas.microsoft.com/office/2011/relationships/chartColorStyle" Target="colors3.xml"/></Relationships>
</file>

<file path=ppt/charts/_rels/chart30.xml.rels><?xml version="1.0" encoding="UTF-8" standalone="yes"?>
<Relationships xmlns="http://schemas.openxmlformats.org/package/2006/relationships"><Relationship Id="rId3" Type="http://schemas.openxmlformats.org/officeDocument/2006/relationships/oleObject" Target="file://localhost/Users/juaninigocarrera1/Dropbox/seminario%20chile/graficos%20renta%20diferencial.xlsx" TargetMode="External"/><Relationship Id="rId4" Type="http://schemas.openxmlformats.org/officeDocument/2006/relationships/chartUserShapes" Target="../drawings/drawing7.xml"/><Relationship Id="rId1" Type="http://schemas.microsoft.com/office/2011/relationships/chartStyle" Target="style13.xml"/><Relationship Id="rId2" Type="http://schemas.microsoft.com/office/2011/relationships/chartColorStyle" Target="colors13.xml"/></Relationships>
</file>

<file path=ppt/charts/_rels/chart31.xml.rels><?xml version="1.0" encoding="UTF-8" standalone="yes"?>
<Relationships xmlns="http://schemas.openxmlformats.org/package/2006/relationships"><Relationship Id="rId3" Type="http://schemas.openxmlformats.org/officeDocument/2006/relationships/oleObject" Target="file://localhost/Users/juaninigocarrera1/Dropbox/seminario%20chile/graficos%20renta%20diferencial.xlsx" TargetMode="External"/><Relationship Id="rId4" Type="http://schemas.openxmlformats.org/officeDocument/2006/relationships/chartUserShapes" Target="../drawings/drawing8.xml"/><Relationship Id="rId1" Type="http://schemas.microsoft.com/office/2011/relationships/chartStyle" Target="style14.xml"/><Relationship Id="rId2" Type="http://schemas.microsoft.com/office/2011/relationships/chartColorStyle" Target="colors14.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4" Type="http://schemas.openxmlformats.org/officeDocument/2006/relationships/oleObject" Target="file://localhost/Users/juaninigocarrera1/Dropbox/estadi&#769;sticas%20argentinas/argentina%202007%20(corregido)/Series%20publicacion%20(actualizacion%20continua).xlsx" TargetMode="Externa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localhost/Users/juaninigocarrera1/Dropbox/estadi&#769;sticas%20argentinas/argentina%202007%20(corregido)/Series%20publicacion%20(actualizacion%20continua).xlsx" TargetMode="External"/><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localhost/Users/juaninigocarrera1/Dropbox/usa%20gdp%20y%20w.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ocalhost/Users/juaninigocarrera1/Dropbox/usa%20gdp%20y%20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68472228942818"/>
        </c:manualLayout>
      </c:layout>
      <c:barChart>
        <c:barDir val="col"/>
        <c:grouping val="clustered"/>
        <c:varyColors val="0"/>
        <c:ser>
          <c:idx val="4"/>
          <c:order val="0"/>
          <c:tx>
            <c:v>Precios constantes</c:v>
          </c:tx>
          <c:spPr>
            <a:solidFill>
              <a:srgbClr val="00B050"/>
            </a:solidFill>
            <a:ln w="38100">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'A 2.4'!$J$8:$J$142</c:f>
              <c:numCache>
                <c:formatCode>0</c:formatCode>
                <c:ptCount val="135"/>
                <c:pt idx="0">
                  <c:v>3019.085925962022</c:v>
                </c:pt>
                <c:pt idx="1">
                  <c:v>3347.402598761675</c:v>
                </c:pt>
                <c:pt idx="2">
                  <c:v>3333.127960813864</c:v>
                </c:pt>
                <c:pt idx="3">
                  <c:v>3654.307314639611</c:v>
                </c:pt>
                <c:pt idx="4">
                  <c:v>3882.701521804587</c:v>
                </c:pt>
                <c:pt idx="5">
                  <c:v>4018.310582308791</c:v>
                </c:pt>
                <c:pt idx="6">
                  <c:v>4318.077979212821</c:v>
                </c:pt>
                <c:pt idx="7">
                  <c:v>4025.447901282696</c:v>
                </c:pt>
                <c:pt idx="8">
                  <c:v>3604.346081822273</c:v>
                </c:pt>
                <c:pt idx="9">
                  <c:v>3982.623987439264</c:v>
                </c:pt>
                <c:pt idx="10">
                  <c:v>4410.863125873594</c:v>
                </c:pt>
                <c:pt idx="11">
                  <c:v>4410.863125873594</c:v>
                </c:pt>
                <c:pt idx="12">
                  <c:v>5445.774377089891</c:v>
                </c:pt>
                <c:pt idx="13">
                  <c:v>6659.11860265383</c:v>
                </c:pt>
                <c:pt idx="14">
                  <c:v>6188.055550376062</c:v>
                </c:pt>
                <c:pt idx="15">
                  <c:v>5766.953730915637</c:v>
                </c:pt>
                <c:pt idx="16">
                  <c:v>5952.52402423718</c:v>
                </c:pt>
                <c:pt idx="17">
                  <c:v>6252.29142114121</c:v>
                </c:pt>
                <c:pt idx="18">
                  <c:v>5724.129817072204</c:v>
                </c:pt>
                <c:pt idx="19">
                  <c:v>7069.363878449276</c:v>
                </c:pt>
                <c:pt idx="20">
                  <c:v>6457.12349460995</c:v>
                </c:pt>
                <c:pt idx="21">
                  <c:v>8001.494566647563</c:v>
                </c:pt>
                <c:pt idx="22">
                  <c:v>8408.24250331591</c:v>
                </c:pt>
                <c:pt idx="23">
                  <c:v>8668.815400244061</c:v>
                </c:pt>
                <c:pt idx="24">
                  <c:v>8891.255678109564</c:v>
                </c:pt>
                <c:pt idx="25">
                  <c:v>7671.011868104535</c:v>
                </c:pt>
                <c:pt idx="26">
                  <c:v>9586.116736584649</c:v>
                </c:pt>
                <c:pt idx="27">
                  <c:v>9253.515559204807</c:v>
                </c:pt>
                <c:pt idx="28">
                  <c:v>8893.37415694638</c:v>
                </c:pt>
                <c:pt idx="29">
                  <c:v>8041.745664547034</c:v>
                </c:pt>
                <c:pt idx="30">
                  <c:v>11700.35861572531</c:v>
                </c:pt>
                <c:pt idx="31">
                  <c:v>10755.51705450614</c:v>
                </c:pt>
                <c:pt idx="32">
                  <c:v>10552.14308617197</c:v>
                </c:pt>
                <c:pt idx="33">
                  <c:v>12645.20017694448</c:v>
                </c:pt>
                <c:pt idx="34">
                  <c:v>11278.78132719927</c:v>
                </c:pt>
                <c:pt idx="35">
                  <c:v>9304.359051288338</c:v>
                </c:pt>
                <c:pt idx="36">
                  <c:v>13009.57853687654</c:v>
                </c:pt>
                <c:pt idx="37">
                  <c:v>12931.19481991441</c:v>
                </c:pt>
                <c:pt idx="38">
                  <c:v>13439.62974074984</c:v>
                </c:pt>
                <c:pt idx="39">
                  <c:v>13579.44934397958</c:v>
                </c:pt>
                <c:pt idx="40">
                  <c:v>14060.34403993642</c:v>
                </c:pt>
                <c:pt idx="41">
                  <c:v>14327.27237337502</c:v>
                </c:pt>
                <c:pt idx="42">
                  <c:v>16397.02619694258</c:v>
                </c:pt>
                <c:pt idx="43">
                  <c:v>14672.58442377575</c:v>
                </c:pt>
                <c:pt idx="44">
                  <c:v>17053.75463635501</c:v>
                </c:pt>
                <c:pt idx="45">
                  <c:v>17507.10910743327</c:v>
                </c:pt>
                <c:pt idx="46">
                  <c:v>17831.23636946586</c:v>
                </c:pt>
                <c:pt idx="47">
                  <c:v>17780.39287738231</c:v>
                </c:pt>
                <c:pt idx="48">
                  <c:v>15920.36845865937</c:v>
                </c:pt>
                <c:pt idx="49">
                  <c:v>16282.62833975462</c:v>
                </c:pt>
                <c:pt idx="50">
                  <c:v>17155.44162052211</c:v>
                </c:pt>
                <c:pt idx="51">
                  <c:v>17218.99598562653</c:v>
                </c:pt>
                <c:pt idx="52">
                  <c:v>18115.11253359895</c:v>
                </c:pt>
                <c:pt idx="53">
                  <c:v>20667.8795319602</c:v>
                </c:pt>
                <c:pt idx="54">
                  <c:v>18805.73663440044</c:v>
                </c:pt>
                <c:pt idx="55">
                  <c:v>19443.39876428154</c:v>
                </c:pt>
                <c:pt idx="56">
                  <c:v>17721.07546995152</c:v>
                </c:pt>
                <c:pt idx="57">
                  <c:v>19752.69667445642</c:v>
                </c:pt>
                <c:pt idx="58">
                  <c:v>21116.99704536483</c:v>
                </c:pt>
                <c:pt idx="59">
                  <c:v>23593.49880560073</c:v>
                </c:pt>
                <c:pt idx="60">
                  <c:v>23305.385683794</c:v>
                </c:pt>
                <c:pt idx="61">
                  <c:v>20443.3207752579</c:v>
                </c:pt>
                <c:pt idx="62">
                  <c:v>24551.0512398408</c:v>
                </c:pt>
                <c:pt idx="63">
                  <c:v>19703.9716612097</c:v>
                </c:pt>
                <c:pt idx="64">
                  <c:v>20610.68060336622</c:v>
                </c:pt>
                <c:pt idx="65">
                  <c:v>22182.59190028243</c:v>
                </c:pt>
                <c:pt idx="66">
                  <c:v>22250.3832230605</c:v>
                </c:pt>
                <c:pt idx="67">
                  <c:v>20547.1262382618</c:v>
                </c:pt>
                <c:pt idx="68">
                  <c:v>19371.37048382987</c:v>
                </c:pt>
                <c:pt idx="69">
                  <c:v>20617.03603987668</c:v>
                </c:pt>
                <c:pt idx="70">
                  <c:v>18208.52068043772</c:v>
                </c:pt>
                <c:pt idx="71">
                  <c:v>23806.71308921601</c:v>
                </c:pt>
                <c:pt idx="72">
                  <c:v>23670.75698785997</c:v>
                </c:pt>
                <c:pt idx="73">
                  <c:v>24646.44195053276</c:v>
                </c:pt>
                <c:pt idx="74">
                  <c:v>23520.40553459564</c:v>
                </c:pt>
                <c:pt idx="75">
                  <c:v>23405.24271932934</c:v>
                </c:pt>
                <c:pt idx="76">
                  <c:v>24424.11373772698</c:v>
                </c:pt>
                <c:pt idx="77">
                  <c:v>24176.19378819538</c:v>
                </c:pt>
                <c:pt idx="78">
                  <c:v>24577.66415808205</c:v>
                </c:pt>
                <c:pt idx="79">
                  <c:v>24417.71580354552</c:v>
                </c:pt>
                <c:pt idx="80">
                  <c:v>25406.19663458124</c:v>
                </c:pt>
                <c:pt idx="81">
                  <c:v>25898.83756655371</c:v>
                </c:pt>
                <c:pt idx="82">
                  <c:v>27706.25397281643</c:v>
                </c:pt>
                <c:pt idx="83">
                  <c:v>29348.92357390652</c:v>
                </c:pt>
                <c:pt idx="84">
                  <c:v>28251.67786178597</c:v>
                </c:pt>
                <c:pt idx="85">
                  <c:v>29464.08638917281</c:v>
                </c:pt>
                <c:pt idx="86">
                  <c:v>27864.60284380758</c:v>
                </c:pt>
                <c:pt idx="87">
                  <c:v>29392.10962963132</c:v>
                </c:pt>
                <c:pt idx="88">
                  <c:v>31039.57768135756</c:v>
                </c:pt>
                <c:pt idx="89">
                  <c:v>29475.28277399037</c:v>
                </c:pt>
                <c:pt idx="90">
                  <c:v>27156.0316332108</c:v>
                </c:pt>
                <c:pt idx="91">
                  <c:v>30078.9248963782</c:v>
                </c:pt>
                <c:pt idx="92">
                  <c:v>30899.6322605358</c:v>
                </c:pt>
                <c:pt idx="93">
                  <c:v>30055.84250176126</c:v>
                </c:pt>
                <c:pt idx="94">
                  <c:v>31463.86857339424</c:v>
                </c:pt>
                <c:pt idx="95">
                  <c:v>32238.41114831802</c:v>
                </c:pt>
                <c:pt idx="96">
                  <c:v>33146.31866991744</c:v>
                </c:pt>
                <c:pt idx="97">
                  <c:v>34082.43800715977</c:v>
                </c:pt>
                <c:pt idx="98">
                  <c:v>32280.81123341431</c:v>
                </c:pt>
                <c:pt idx="99">
                  <c:v>33015.49483221198</c:v>
                </c:pt>
                <c:pt idx="100">
                  <c:v>34515.69276350837</c:v>
                </c:pt>
                <c:pt idx="101">
                  <c:v>34666.74493384246</c:v>
                </c:pt>
                <c:pt idx="102">
                  <c:v>34295.94214622233</c:v>
                </c:pt>
                <c:pt idx="103">
                  <c:v>33254.60258284261</c:v>
                </c:pt>
                <c:pt idx="104">
                  <c:v>32958.450635871</c:v>
                </c:pt>
                <c:pt idx="105">
                  <c:v>31596.75652313311</c:v>
                </c:pt>
                <c:pt idx="106">
                  <c:v>33812.67564536612</c:v>
                </c:pt>
                <c:pt idx="107">
                  <c:v>30555.66489529303</c:v>
                </c:pt>
                <c:pt idx="108">
                  <c:v>32744.99437443759</c:v>
                </c:pt>
                <c:pt idx="109">
                  <c:v>33748.74919013635</c:v>
                </c:pt>
                <c:pt idx="110">
                  <c:v>33043.52798379176</c:v>
                </c:pt>
                <c:pt idx="111">
                  <c:v>33649.92833987794</c:v>
                </c:pt>
                <c:pt idx="112">
                  <c:v>35959.81473119978</c:v>
                </c:pt>
                <c:pt idx="113">
                  <c:v>37982.50915544627</c:v>
                </c:pt>
                <c:pt idx="114">
                  <c:v>37545.5008530925</c:v>
                </c:pt>
                <c:pt idx="115">
                  <c:v>37718.6325933054</c:v>
                </c:pt>
                <c:pt idx="116">
                  <c:v>41011.69560564098</c:v>
                </c:pt>
                <c:pt idx="117">
                  <c:v>42024.18925357777</c:v>
                </c:pt>
                <c:pt idx="118">
                  <c:v>41286.75586858248</c:v>
                </c:pt>
                <c:pt idx="119">
                  <c:v>41720.96327729972</c:v>
                </c:pt>
                <c:pt idx="120">
                  <c:v>40767.82442557607</c:v>
                </c:pt>
                <c:pt idx="121">
                  <c:v>43569.31278238492</c:v>
                </c:pt>
                <c:pt idx="122">
                  <c:v>42904.03357797195</c:v>
                </c:pt>
                <c:pt idx="123">
                  <c:v>50965.04907420011</c:v>
                </c:pt>
                <c:pt idx="124">
                  <c:v>50697.2019064601</c:v>
                </c:pt>
                <c:pt idx="125">
                  <c:v>55025.51750505196</c:v>
                </c:pt>
                <c:pt idx="126">
                  <c:v>53822.75806326162</c:v>
                </c:pt>
                <c:pt idx="127">
                  <c:v>39774.2342179374</c:v>
                </c:pt>
                <c:pt idx="128">
                  <c:v>55494.59382057018</c:v>
                </c:pt>
                <c:pt idx="129">
                  <c:v>54146.916872099</c:v>
                </c:pt>
                <c:pt idx="130">
                  <c:v>47175.41849250746</c:v>
                </c:pt>
                <c:pt idx="131">
                  <c:v>52589.56174088284</c:v>
                </c:pt>
                <c:pt idx="132">
                  <c:v>54222.07491304838</c:v>
                </c:pt>
                <c:pt idx="133">
                  <c:v>58354.26706183005</c:v>
                </c:pt>
                <c:pt idx="134">
                  <c:v>55260.74778782463</c:v>
                </c:pt>
              </c:numCache>
            </c:numRef>
          </c:val>
        </c:ser>
        <c:dLbls>
          <c:showLegendKey val="0"/>
          <c:showVal val="0"/>
          <c:showCatName val="0"/>
          <c:showSerName val="0"/>
          <c:showPercent val="0"/>
          <c:showBubbleSize val="0"/>
        </c:dLbls>
        <c:gapWidth val="0"/>
        <c:axId val="-2145731536"/>
        <c:axId val="-2146662368"/>
      </c:barChart>
      <c:catAx>
        <c:axId val="-214573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6662368"/>
        <c:crosses val="autoZero"/>
        <c:auto val="1"/>
        <c:lblAlgn val="ctr"/>
        <c:lblOffset val="100"/>
        <c:noMultiLvlLbl val="0"/>
      </c:catAx>
      <c:valAx>
        <c:axId val="-2146662368"/>
        <c:scaling>
          <c:orientation val="minMax"/>
          <c:max val="12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731536"/>
        <c:crosses val="autoZero"/>
        <c:crossBetween val="between"/>
      </c:valAx>
      <c:spPr>
        <a:noFill/>
        <a:ln>
          <a:solidFill>
            <a:sysClr val="windowText" lastClr="000000"/>
          </a:solidFill>
        </a:ln>
        <a:effectLst/>
      </c:spPr>
    </c:plotArea>
    <c:legend>
      <c:legendPos val="b"/>
      <c:layout>
        <c:manualLayout>
          <c:xMode val="edge"/>
          <c:yMode val="edge"/>
          <c:x val="0.34607929953811"/>
          <c:y val="0.867988113533318"/>
          <c:w val="0.307841289857823"/>
          <c:h val="0.1066993861552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_trad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9413062497622"/>
          <c:y val="0.100932632675283"/>
          <c:w val="0.873089314922591"/>
          <c:h val="0.728992553554792"/>
        </c:manualLayout>
      </c:layout>
      <c:lineChart>
        <c:grouping val="standard"/>
        <c:varyColors val="0"/>
        <c:ser>
          <c:idx val="0"/>
          <c:order val="0"/>
          <c:tx>
            <c:strRef>
              <c:f>'análisis nipa'!$M$5</c:f>
              <c:strCache>
                <c:ptCount val="1"/>
              </c:strCache>
            </c:strRef>
          </c:tx>
          <c:spPr>
            <a:ln>
              <a:solidFill>
                <a:srgbClr val="FF0000"/>
              </a:solidFill>
            </a:ln>
          </c:spPr>
          <c:marker>
            <c:symbol val="none"/>
          </c:marker>
          <c:trendline>
            <c:spPr>
              <a:ln w="15875"/>
            </c:spPr>
            <c:trendlineType val="linear"/>
            <c:dispRSqr val="0"/>
            <c:dispEq val="0"/>
          </c:trendline>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'análisis nipa'!$M$6:$M$92</c:f>
              <c:numCache>
                <c:formatCode>0.0</c:formatCode>
                <c:ptCount val="87"/>
                <c:pt idx="0">
                  <c:v>7.539178490875777</c:v>
                </c:pt>
                <c:pt idx="1">
                  <c:v>5.0866454441639</c:v>
                </c:pt>
                <c:pt idx="2">
                  <c:v>3.251749921769469</c:v>
                </c:pt>
                <c:pt idx="3">
                  <c:v>1.069206738133865</c:v>
                </c:pt>
                <c:pt idx="4">
                  <c:v>1.655142856940473</c:v>
                </c:pt>
                <c:pt idx="5">
                  <c:v>3.373148091052405</c:v>
                </c:pt>
                <c:pt idx="6">
                  <c:v>4.738633356639394</c:v>
                </c:pt>
                <c:pt idx="7">
                  <c:v>5.940187399990322</c:v>
                </c:pt>
                <c:pt idx="8">
                  <c:v>6.042023344018919</c:v>
                </c:pt>
                <c:pt idx="9">
                  <c:v>5.042989158896995</c:v>
                </c:pt>
                <c:pt idx="10">
                  <c:v>5.885364687421368</c:v>
                </c:pt>
                <c:pt idx="11">
                  <c:v>7.001482856466168</c:v>
                </c:pt>
                <c:pt idx="12">
                  <c:v>9.26089565559551</c:v>
                </c:pt>
                <c:pt idx="13">
                  <c:v>10.73790663845255</c:v>
                </c:pt>
                <c:pt idx="14">
                  <c:v>11.6936383193753</c:v>
                </c:pt>
                <c:pt idx="15">
                  <c:v>12.09252612238562</c:v>
                </c:pt>
                <c:pt idx="16">
                  <c:v>11.01628250830658</c:v>
                </c:pt>
                <c:pt idx="17">
                  <c:v>9.322268326004762</c:v>
                </c:pt>
                <c:pt idx="18">
                  <c:v>11.33520362029891</c:v>
                </c:pt>
                <c:pt idx="19">
                  <c:v>12.31537605871846</c:v>
                </c:pt>
                <c:pt idx="20">
                  <c:v>11.72958496673446</c:v>
                </c:pt>
                <c:pt idx="21">
                  <c:v>10.39465089976108</c:v>
                </c:pt>
                <c:pt idx="22">
                  <c:v>11.21263174004362</c:v>
                </c:pt>
                <c:pt idx="23">
                  <c:v>10.68537654154716</c:v>
                </c:pt>
                <c:pt idx="24">
                  <c:v>10.61405784804563</c:v>
                </c:pt>
                <c:pt idx="25">
                  <c:v>10.06634705037367</c:v>
                </c:pt>
                <c:pt idx="26">
                  <c:v>10.74686090230274</c:v>
                </c:pt>
                <c:pt idx="27">
                  <c:v>9.47257732667225</c:v>
                </c:pt>
                <c:pt idx="28">
                  <c:v>9.325662187300451</c:v>
                </c:pt>
                <c:pt idx="29">
                  <c:v>8.950079302689736</c:v>
                </c:pt>
                <c:pt idx="30">
                  <c:v>9.737119919283934</c:v>
                </c:pt>
                <c:pt idx="31">
                  <c:v>9.419110505075462</c:v>
                </c:pt>
                <c:pt idx="32">
                  <c:v>9.530219230905192</c:v>
                </c:pt>
                <c:pt idx="33">
                  <c:v>10.08177827443286</c:v>
                </c:pt>
                <c:pt idx="34">
                  <c:v>10.36203730309995</c:v>
                </c:pt>
                <c:pt idx="35">
                  <c:v>10.79719776546126</c:v>
                </c:pt>
                <c:pt idx="36">
                  <c:v>11.40965226586442</c:v>
                </c:pt>
                <c:pt idx="37">
                  <c:v>11.57826663333004</c:v>
                </c:pt>
                <c:pt idx="38">
                  <c:v>10.80011302487526</c:v>
                </c:pt>
                <c:pt idx="39">
                  <c:v>10.74227595132291</c:v>
                </c:pt>
                <c:pt idx="40">
                  <c:v>9.97545481138184</c:v>
                </c:pt>
                <c:pt idx="41">
                  <c:v>8.961939108978505</c:v>
                </c:pt>
                <c:pt idx="42">
                  <c:v>9.348626268890345</c:v>
                </c:pt>
                <c:pt idx="43">
                  <c:v>9.529019009472712</c:v>
                </c:pt>
                <c:pt idx="44">
                  <c:v>9.443998325082041</c:v>
                </c:pt>
                <c:pt idx="45">
                  <c:v>7.833394068032884</c:v>
                </c:pt>
                <c:pt idx="46">
                  <c:v>8.21376692104831</c:v>
                </c:pt>
                <c:pt idx="47">
                  <c:v>8.608369828408344</c:v>
                </c:pt>
                <c:pt idx="48">
                  <c:v>8.720659580193461</c:v>
                </c:pt>
                <c:pt idx="49">
                  <c:v>8.82269428950918</c:v>
                </c:pt>
                <c:pt idx="50">
                  <c:v>8.38377127110341</c:v>
                </c:pt>
                <c:pt idx="51">
                  <c:v>7.23665065547415</c:v>
                </c:pt>
                <c:pt idx="52">
                  <c:v>7.544022355806613</c:v>
                </c:pt>
                <c:pt idx="53">
                  <c:v>6.498796910415135</c:v>
                </c:pt>
                <c:pt idx="54">
                  <c:v>7.658217213118195</c:v>
                </c:pt>
                <c:pt idx="55">
                  <c:v>8.629647369844177</c:v>
                </c:pt>
                <c:pt idx="56">
                  <c:v>8.906608161745442</c:v>
                </c:pt>
                <c:pt idx="57">
                  <c:v>8.686063515495073</c:v>
                </c:pt>
                <c:pt idx="58">
                  <c:v>8.40301621288337</c:v>
                </c:pt>
                <c:pt idx="59">
                  <c:v>8.49327937152125</c:v>
                </c:pt>
                <c:pt idx="60">
                  <c:v>9.237739953454262</c:v>
                </c:pt>
                <c:pt idx="61">
                  <c:v>9.046097617971685</c:v>
                </c:pt>
                <c:pt idx="62">
                  <c:v>8.778938604810655</c:v>
                </c:pt>
                <c:pt idx="63">
                  <c:v>9.318658310768531</c:v>
                </c:pt>
                <c:pt idx="64">
                  <c:v>9.514774933987926</c:v>
                </c:pt>
                <c:pt idx="65">
                  <c:v>9.936325394751218</c:v>
                </c:pt>
                <c:pt idx="66">
                  <c:v>9.782934589298164</c:v>
                </c:pt>
                <c:pt idx="67">
                  <c:v>10.34323826352778</c:v>
                </c:pt>
                <c:pt idx="68">
                  <c:v>10.61464070280267</c:v>
                </c:pt>
                <c:pt idx="69">
                  <c:v>9.843320716550248</c:v>
                </c:pt>
                <c:pt idx="70">
                  <c:v>9.846730388375322</c:v>
                </c:pt>
                <c:pt idx="71">
                  <c:v>9.226810154795455</c:v>
                </c:pt>
                <c:pt idx="72">
                  <c:v>8.88852855241659</c:v>
                </c:pt>
                <c:pt idx="73">
                  <c:v>9.3748198722802</c:v>
                </c:pt>
                <c:pt idx="74">
                  <c:v>9.949938370584787</c:v>
                </c:pt>
                <c:pt idx="75">
                  <c:v>10.06374991243952</c:v>
                </c:pt>
                <c:pt idx="76">
                  <c:v>10.23921769510514</c:v>
                </c:pt>
                <c:pt idx="77">
                  <c:v>9.8571515993409</c:v>
                </c:pt>
                <c:pt idx="78">
                  <c:v>9.39572553630231</c:v>
                </c:pt>
                <c:pt idx="79">
                  <c:v>8.52383931508293</c:v>
                </c:pt>
                <c:pt idx="80">
                  <c:v>8.48570067546315</c:v>
                </c:pt>
                <c:pt idx="81">
                  <c:v>9.845227232620825</c:v>
                </c:pt>
                <c:pt idx="82">
                  <c:v>9.89595969122949</c:v>
                </c:pt>
                <c:pt idx="83">
                  <c:v>10.03661222793914</c:v>
                </c:pt>
                <c:pt idx="84">
                  <c:v>10.26168559964746</c:v>
                </c:pt>
                <c:pt idx="85">
                  <c:v>10.29780676875235</c:v>
                </c:pt>
                <c:pt idx="86">
                  <c:v>10.08544856649616</c:v>
                </c:pt>
              </c:numCache>
            </c:numRef>
          </c:val>
          <c:smooth val="0"/>
        </c:ser>
        <c:dLbls>
          <c:showLegendKey val="0"/>
          <c:showVal val="0"/>
          <c:showCatName val="0"/>
          <c:showSerName val="0"/>
          <c:showPercent val="0"/>
          <c:showBubbleSize val="0"/>
        </c:dLbls>
        <c:smooth val="0"/>
        <c:axId val="-2142216208"/>
        <c:axId val="-2142223840"/>
      </c:lineChart>
      <c:catAx>
        <c:axId val="-214221620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42223840"/>
        <c:crosses val="autoZero"/>
        <c:auto val="1"/>
        <c:lblAlgn val="ctr"/>
        <c:lblOffset val="100"/>
        <c:tickLblSkip val="6"/>
        <c:tickMarkSkip val="1"/>
        <c:noMultiLvlLbl val="0"/>
      </c:catAx>
      <c:valAx>
        <c:axId val="-2142223840"/>
        <c:scaling>
          <c:orientation val="minMax"/>
          <c:max val="18.0"/>
        </c:scaling>
        <c:delete val="0"/>
        <c:axPos val="l"/>
        <c:majorGridlines>
          <c:spPr>
            <a:ln w="3175">
              <a:solidFill>
                <a:schemeClr val="bg1">
                  <a:lumMod val="75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42216208"/>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5491270112975"/>
          <c:y val="0.102002418566427"/>
          <c:w val="0.884233709916695"/>
          <c:h val="0.771420882496372"/>
        </c:manualLayout>
      </c:layout>
      <c:lineChart>
        <c:grouping val="standard"/>
        <c:varyColors val="0"/>
        <c:ser>
          <c:idx val="0"/>
          <c:order val="0"/>
          <c:tx>
            <c:strRef>
              <c:f>'análisis nipa'!$E$5</c:f>
              <c:strCache>
                <c:ptCount val="1"/>
              </c:strCache>
            </c:strRef>
          </c:tx>
          <c:spPr>
            <a:ln w="25400">
              <a:solidFill>
                <a:srgbClr val="000090"/>
              </a:solidFill>
              <a:prstDash val="solid"/>
            </a:ln>
          </c:spPr>
          <c:marker>
            <c:symbol val="none"/>
          </c:marker>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'análisis nipa'!$E$6:$E$92</c:f>
              <c:numCache>
                <c:formatCode>0.0</c:formatCode>
                <c:ptCount val="87"/>
                <c:pt idx="0">
                  <c:v>32.4350940831518</c:v>
                </c:pt>
                <c:pt idx="1">
                  <c:v>22.83490997055915</c:v>
                </c:pt>
                <c:pt idx="2">
                  <c:v>15.66995531095912</c:v>
                </c:pt>
                <c:pt idx="3">
                  <c:v>6.110294358264564</c:v>
                </c:pt>
                <c:pt idx="4">
                  <c:v>10.31876203380161</c:v>
                </c:pt>
                <c:pt idx="5">
                  <c:v>18.94135158318925</c:v>
                </c:pt>
                <c:pt idx="6">
                  <c:v>24.92164066605318</c:v>
                </c:pt>
                <c:pt idx="7">
                  <c:v>29.74783491197271</c:v>
                </c:pt>
                <c:pt idx="8">
                  <c:v>28.35965930220201</c:v>
                </c:pt>
                <c:pt idx="9">
                  <c:v>25.13234689683518</c:v>
                </c:pt>
                <c:pt idx="10">
                  <c:v>27.97399603748428</c:v>
                </c:pt>
                <c:pt idx="11">
                  <c:v>32.7970187921205</c:v>
                </c:pt>
                <c:pt idx="12">
                  <c:v>40.23687408512166</c:v>
                </c:pt>
                <c:pt idx="13">
                  <c:v>40.90629056406228</c:v>
                </c:pt>
                <c:pt idx="14">
                  <c:v>38.9391120861611</c:v>
                </c:pt>
                <c:pt idx="15">
                  <c:v>38.50927526676296</c:v>
                </c:pt>
                <c:pt idx="16">
                  <c:v>36.8671815418198</c:v>
                </c:pt>
                <c:pt idx="17">
                  <c:v>35.06881525293866</c:v>
                </c:pt>
                <c:pt idx="18">
                  <c:v>35.50618973054927</c:v>
                </c:pt>
                <c:pt idx="19">
                  <c:v>37.54601268878248</c:v>
                </c:pt>
                <c:pt idx="20">
                  <c:v>35.18547772345078</c:v>
                </c:pt>
                <c:pt idx="21">
                  <c:v>37.97884791335044</c:v>
                </c:pt>
                <c:pt idx="22">
                  <c:v>39.405475721668</c:v>
                </c:pt>
                <c:pt idx="23">
                  <c:v>36.28997659278074</c:v>
                </c:pt>
                <c:pt idx="24">
                  <c:v>34.86346832019407</c:v>
                </c:pt>
                <c:pt idx="25">
                  <c:v>34.11087408658829</c:v>
                </c:pt>
                <c:pt idx="26">
                  <c:v>36.8908399681121</c:v>
                </c:pt>
                <c:pt idx="27">
                  <c:v>33.33143788318429</c:v>
                </c:pt>
                <c:pt idx="28">
                  <c:v>33.03169778204584</c:v>
                </c:pt>
                <c:pt idx="29">
                  <c:v>32.50406957992492</c:v>
                </c:pt>
                <c:pt idx="30">
                  <c:v>34.01514031286835</c:v>
                </c:pt>
                <c:pt idx="31">
                  <c:v>32.26775584966388</c:v>
                </c:pt>
                <c:pt idx="32">
                  <c:v>32.98381797858087</c:v>
                </c:pt>
                <c:pt idx="33">
                  <c:v>34.39583636259042</c:v>
                </c:pt>
                <c:pt idx="34">
                  <c:v>35.10714947474589</c:v>
                </c:pt>
                <c:pt idx="35">
                  <c:v>36.08481242765244</c:v>
                </c:pt>
                <c:pt idx="36">
                  <c:v>38.16868895084649</c:v>
                </c:pt>
                <c:pt idx="37">
                  <c:v>38.35347704347639</c:v>
                </c:pt>
                <c:pt idx="38">
                  <c:v>36.10320330453362</c:v>
                </c:pt>
                <c:pt idx="39">
                  <c:v>35.66016845168274</c:v>
                </c:pt>
                <c:pt idx="40">
                  <c:v>33.16152056132449</c:v>
                </c:pt>
                <c:pt idx="41">
                  <c:v>30.64153209618917</c:v>
                </c:pt>
                <c:pt idx="42">
                  <c:v>32.59284407774375</c:v>
                </c:pt>
                <c:pt idx="43">
                  <c:v>32.96847969039614</c:v>
                </c:pt>
                <c:pt idx="44">
                  <c:v>33.32123887824098</c:v>
                </c:pt>
                <c:pt idx="45">
                  <c:v>30.36727993528955</c:v>
                </c:pt>
                <c:pt idx="46">
                  <c:v>31.9661082332284</c:v>
                </c:pt>
                <c:pt idx="47">
                  <c:v>32.48315604914254</c:v>
                </c:pt>
                <c:pt idx="48">
                  <c:v>32.26583917624814</c:v>
                </c:pt>
                <c:pt idx="49">
                  <c:v>32.44195046141771</c:v>
                </c:pt>
                <c:pt idx="50">
                  <c:v>31.56623704876217</c:v>
                </c:pt>
                <c:pt idx="51">
                  <c:v>28.21167554456057</c:v>
                </c:pt>
                <c:pt idx="52">
                  <c:v>29.62436920364897</c:v>
                </c:pt>
                <c:pt idx="53">
                  <c:v>25.47742561654278</c:v>
                </c:pt>
                <c:pt idx="54">
                  <c:v>29.14858558642192</c:v>
                </c:pt>
                <c:pt idx="55">
                  <c:v>31.60571535886595</c:v>
                </c:pt>
                <c:pt idx="56">
                  <c:v>31.9722473320675</c:v>
                </c:pt>
                <c:pt idx="57">
                  <c:v>30.84357953439772</c:v>
                </c:pt>
                <c:pt idx="58">
                  <c:v>29.49935827076082</c:v>
                </c:pt>
                <c:pt idx="59">
                  <c:v>29.3507302417487</c:v>
                </c:pt>
                <c:pt idx="60">
                  <c:v>31.87937077653297</c:v>
                </c:pt>
                <c:pt idx="61">
                  <c:v>30.93758526341783</c:v>
                </c:pt>
                <c:pt idx="62">
                  <c:v>29.65101272583586</c:v>
                </c:pt>
                <c:pt idx="63">
                  <c:v>30.96129975259073</c:v>
                </c:pt>
                <c:pt idx="64">
                  <c:v>31.49282722118668</c:v>
                </c:pt>
                <c:pt idx="65">
                  <c:v>33.02662556486857</c:v>
                </c:pt>
                <c:pt idx="66">
                  <c:v>32.66144677371753</c:v>
                </c:pt>
                <c:pt idx="67">
                  <c:v>34.43638881632903</c:v>
                </c:pt>
                <c:pt idx="68">
                  <c:v>34.98696220423324</c:v>
                </c:pt>
                <c:pt idx="69">
                  <c:v>31.36884160074623</c:v>
                </c:pt>
                <c:pt idx="70">
                  <c:v>31.3020274520562</c:v>
                </c:pt>
                <c:pt idx="71">
                  <c:v>28.88622835655211</c:v>
                </c:pt>
                <c:pt idx="72">
                  <c:v>28.0171655264482</c:v>
                </c:pt>
                <c:pt idx="73">
                  <c:v>30.20513214519497</c:v>
                </c:pt>
                <c:pt idx="74">
                  <c:v>32.03166197821861</c:v>
                </c:pt>
                <c:pt idx="75">
                  <c:v>33.41240507108844</c:v>
                </c:pt>
                <c:pt idx="76">
                  <c:v>35.27538956191781</c:v>
                </c:pt>
                <c:pt idx="77">
                  <c:v>34.9081594001623</c:v>
                </c:pt>
                <c:pt idx="78">
                  <c:v>33.74999050129846</c:v>
                </c:pt>
                <c:pt idx="79">
                  <c:v>31.70678440709526</c:v>
                </c:pt>
                <c:pt idx="80">
                  <c:v>32.0425523251178</c:v>
                </c:pt>
                <c:pt idx="81">
                  <c:v>37.5959986021489</c:v>
                </c:pt>
                <c:pt idx="82">
                  <c:v>38.19173728035246</c:v>
                </c:pt>
                <c:pt idx="83">
                  <c:v>38.45459852199975</c:v>
                </c:pt>
                <c:pt idx="84">
                  <c:v>39.6953343326417</c:v>
                </c:pt>
                <c:pt idx="85">
                  <c:v>39.2706949229166</c:v>
                </c:pt>
                <c:pt idx="86">
                  <c:v>37.3141352619351</c:v>
                </c:pt>
              </c:numCache>
            </c:numRef>
          </c:val>
          <c:smooth val="0"/>
        </c:ser>
        <c:dLbls>
          <c:showLegendKey val="0"/>
          <c:showVal val="0"/>
          <c:showCatName val="0"/>
          <c:showSerName val="0"/>
          <c:showPercent val="0"/>
          <c:showBubbleSize val="0"/>
        </c:dLbls>
        <c:smooth val="0"/>
        <c:axId val="-2136755664"/>
        <c:axId val="-2136758912"/>
      </c:lineChart>
      <c:catAx>
        <c:axId val="-213675566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36758912"/>
        <c:crosses val="autoZero"/>
        <c:auto val="1"/>
        <c:lblAlgn val="ctr"/>
        <c:lblOffset val="100"/>
        <c:tickLblSkip val="6"/>
        <c:tickMarkSkip val="1"/>
        <c:noMultiLvlLbl val="0"/>
      </c:catAx>
      <c:valAx>
        <c:axId val="-2136758912"/>
        <c:scaling>
          <c:orientation val="minMax"/>
        </c:scaling>
        <c:delete val="0"/>
        <c:axPos val="l"/>
        <c:majorGridlines>
          <c:spPr>
            <a:ln w="3175">
              <a:solidFill>
                <a:schemeClr val="bg1">
                  <a:lumMod val="75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36755664"/>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9362090608239"/>
          <c:y val="0.0725029864377348"/>
          <c:w val="0.887846627867169"/>
          <c:h val="0.79654120180965"/>
        </c:manualLayout>
      </c:layout>
      <c:lineChart>
        <c:grouping val="standard"/>
        <c:varyColors val="0"/>
        <c:ser>
          <c:idx val="0"/>
          <c:order val="0"/>
          <c:tx>
            <c:strRef>
              <c:f>'análisis nipa'!$L$5</c:f>
              <c:strCache>
                <c:ptCount val="1"/>
              </c:strCache>
            </c:strRef>
          </c:tx>
          <c:spPr>
            <a:ln w="25400">
              <a:solidFill>
                <a:srgbClr val="000090"/>
              </a:solidFill>
              <a:prstDash val="solid"/>
            </a:ln>
          </c:spPr>
          <c:marker>
            <c:symbol val="none"/>
          </c:marker>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'análisis nipa'!$L$6:$L$92</c:f>
              <c:numCache>
                <c:formatCode>0.0</c:formatCode>
                <c:ptCount val="87"/>
                <c:pt idx="0">
                  <c:v>4.033022121060882</c:v>
                </c:pt>
                <c:pt idx="1">
                  <c:v>4.014716109403968</c:v>
                </c:pt>
                <c:pt idx="2">
                  <c:v>4.046526547399734</c:v>
                </c:pt>
                <c:pt idx="3">
                  <c:v>4.453404128662504</c:v>
                </c:pt>
                <c:pt idx="4">
                  <c:v>4.908574468689942</c:v>
                </c:pt>
                <c:pt idx="5">
                  <c:v>4.663565826158321</c:v>
                </c:pt>
                <c:pt idx="6">
                  <c:v>4.502903544909745</c:v>
                </c:pt>
                <c:pt idx="7">
                  <c:v>4.488656863855089</c:v>
                </c:pt>
                <c:pt idx="8">
                  <c:v>4.28907918853765</c:v>
                </c:pt>
                <c:pt idx="9">
                  <c:v>4.458794188688499</c:v>
                </c:pt>
                <c:pt idx="10">
                  <c:v>4.347877790631903</c:v>
                </c:pt>
                <c:pt idx="11">
                  <c:v>4.397876490038381</c:v>
                </c:pt>
                <c:pt idx="12">
                  <c:v>4.347693584665208</c:v>
                </c:pt>
                <c:pt idx="13">
                  <c:v>4.094453008933404</c:v>
                </c:pt>
                <c:pt idx="14">
                  <c:v>3.80632535228222</c:v>
                </c:pt>
                <c:pt idx="15">
                  <c:v>3.739471740760144</c:v>
                </c:pt>
                <c:pt idx="16">
                  <c:v>3.910248021789354</c:v>
                </c:pt>
                <c:pt idx="17">
                  <c:v>4.263652642246655</c:v>
                </c:pt>
                <c:pt idx="18">
                  <c:v>4.388442808006995</c:v>
                </c:pt>
                <c:pt idx="19">
                  <c:v>4.324933217830639</c:v>
                </c:pt>
                <c:pt idx="20">
                  <c:v>4.252611204726096</c:v>
                </c:pt>
                <c:pt idx="21">
                  <c:v>4.315424509249139</c:v>
                </c:pt>
                <c:pt idx="22">
                  <c:v>4.210256401896333</c:v>
                </c:pt>
                <c:pt idx="23">
                  <c:v>4.140648906269988</c:v>
                </c:pt>
                <c:pt idx="24">
                  <c:v>4.05489812485305</c:v>
                </c:pt>
                <c:pt idx="25">
                  <c:v>4.157928396130464</c:v>
                </c:pt>
                <c:pt idx="26">
                  <c:v>4.257790431757514</c:v>
                </c:pt>
                <c:pt idx="27">
                  <c:v>4.308856011463246</c:v>
                </c:pt>
                <c:pt idx="28">
                  <c:v>4.339802372237704</c:v>
                </c:pt>
                <c:pt idx="29">
                  <c:v>4.415178764273181</c:v>
                </c:pt>
                <c:pt idx="30">
                  <c:v>4.318005029819621</c:v>
                </c:pt>
                <c:pt idx="31">
                  <c:v>4.243489935110656</c:v>
                </c:pt>
                <c:pt idx="32">
                  <c:v>4.286887911967673</c:v>
                </c:pt>
                <c:pt idx="33">
                  <c:v>4.255920193778793</c:v>
                </c:pt>
                <c:pt idx="34">
                  <c:v>4.25167001309681</c:v>
                </c:pt>
                <c:pt idx="35">
                  <c:v>4.229588100130384</c:v>
                </c:pt>
                <c:pt idx="36">
                  <c:v>4.244978508194642</c:v>
                </c:pt>
                <c:pt idx="37">
                  <c:v>4.215193440623314</c:v>
                </c:pt>
                <c:pt idx="38">
                  <c:v>4.230498517282891</c:v>
                </c:pt>
                <c:pt idx="39">
                  <c:v>4.213627028380405</c:v>
                </c:pt>
                <c:pt idx="40">
                  <c:v>4.196064551315167</c:v>
                </c:pt>
                <c:pt idx="41">
                  <c:v>4.276381843961233</c:v>
                </c:pt>
                <c:pt idx="42">
                  <c:v>4.360330267711537</c:v>
                </c:pt>
                <c:pt idx="43">
                  <c:v>4.331530658193022</c:v>
                </c:pt>
                <c:pt idx="44">
                  <c:v>4.363728772691376</c:v>
                </c:pt>
                <c:pt idx="45">
                  <c:v>4.662750220479755</c:v>
                </c:pt>
                <c:pt idx="46">
                  <c:v>4.717359130308135</c:v>
                </c:pt>
                <c:pt idx="47">
                  <c:v>4.61741882756728</c:v>
                </c:pt>
                <c:pt idx="48">
                  <c:v>4.547932800401628</c:v>
                </c:pt>
                <c:pt idx="49">
                  <c:v>4.50910811536873</c:v>
                </c:pt>
                <c:pt idx="50">
                  <c:v>4.571934685139276</c:v>
                </c:pt>
                <c:pt idx="51">
                  <c:v>4.67014828000332</c:v>
                </c:pt>
                <c:pt idx="52">
                  <c:v>4.731340647466977</c:v>
                </c:pt>
                <c:pt idx="53">
                  <c:v>4.707977906045325</c:v>
                </c:pt>
                <c:pt idx="54">
                  <c:v>4.641538532980287</c:v>
                </c:pt>
                <c:pt idx="55">
                  <c:v>4.52551878368874</c:v>
                </c:pt>
                <c:pt idx="56">
                  <c:v>4.47730355431364</c:v>
                </c:pt>
                <c:pt idx="57">
                  <c:v>4.452475406271541</c:v>
                </c:pt>
                <c:pt idx="58">
                  <c:v>4.396759926952789</c:v>
                </c:pt>
                <c:pt idx="59">
                  <c:v>4.34000413930289</c:v>
                </c:pt>
                <c:pt idx="60">
                  <c:v>4.364447232975354</c:v>
                </c:pt>
                <c:pt idx="61">
                  <c:v>4.331536620994614</c:v>
                </c:pt>
                <c:pt idx="62">
                  <c:v>4.29356141339318</c:v>
                </c:pt>
                <c:pt idx="63">
                  <c:v>4.259277271960703</c:v>
                </c:pt>
                <c:pt idx="64">
                  <c:v>4.25646955521248</c:v>
                </c:pt>
                <c:pt idx="65">
                  <c:v>4.280744902172028</c:v>
                </c:pt>
                <c:pt idx="66">
                  <c:v>4.290436632056788</c:v>
                </c:pt>
                <c:pt idx="67">
                  <c:v>4.304938094104967</c:v>
                </c:pt>
                <c:pt idx="68">
                  <c:v>4.284149214865709</c:v>
                </c:pt>
                <c:pt idx="69">
                  <c:v>4.152095278768929</c:v>
                </c:pt>
                <c:pt idx="70">
                  <c:v>4.152402984150103</c:v>
                </c:pt>
                <c:pt idx="71">
                  <c:v>4.120269244881438</c:v>
                </c:pt>
                <c:pt idx="72">
                  <c:v>4.114269917767224</c:v>
                </c:pt>
                <c:pt idx="73">
                  <c:v>4.15581796669129</c:v>
                </c:pt>
                <c:pt idx="74">
                  <c:v>4.169441656681315</c:v>
                </c:pt>
                <c:pt idx="75">
                  <c:v>4.303847923356288</c:v>
                </c:pt>
                <c:pt idx="76">
                  <c:v>4.492700471896549</c:v>
                </c:pt>
                <c:pt idx="77">
                  <c:v>4.588625930541764</c:v>
                </c:pt>
                <c:pt idx="78">
                  <c:v>4.641528256920128</c:v>
                </c:pt>
                <c:pt idx="79">
                  <c:v>4.80199865687602</c:v>
                </c:pt>
                <c:pt idx="80">
                  <c:v>4.688580789054363</c:v>
                </c:pt>
                <c:pt idx="81">
                  <c:v>4.791208667715081</c:v>
                </c:pt>
                <c:pt idx="82">
                  <c:v>4.872173438707049</c:v>
                </c:pt>
                <c:pt idx="83">
                  <c:v>4.841481766283564</c:v>
                </c:pt>
                <c:pt idx="84">
                  <c:v>4.905882755921215</c:v>
                </c:pt>
                <c:pt idx="85">
                  <c:v>4.853079536975455</c:v>
                </c:pt>
                <c:pt idx="86">
                  <c:v>4.736899961121736</c:v>
                </c:pt>
              </c:numCache>
            </c:numRef>
          </c:val>
          <c:smooth val="0"/>
        </c:ser>
        <c:dLbls>
          <c:showLegendKey val="0"/>
          <c:showVal val="0"/>
          <c:showCatName val="0"/>
          <c:showSerName val="0"/>
          <c:showPercent val="0"/>
          <c:showBubbleSize val="0"/>
        </c:dLbls>
        <c:smooth val="0"/>
        <c:axId val="-2136793488"/>
        <c:axId val="-2136796720"/>
      </c:lineChart>
      <c:catAx>
        <c:axId val="-213679348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36796720"/>
        <c:crosses val="autoZero"/>
        <c:auto val="1"/>
        <c:lblAlgn val="ctr"/>
        <c:lblOffset val="100"/>
        <c:tickLblSkip val="6"/>
        <c:tickMarkSkip val="1"/>
        <c:noMultiLvlLbl val="0"/>
      </c:catAx>
      <c:valAx>
        <c:axId val="-2136796720"/>
        <c:scaling>
          <c:orientation val="minMax"/>
          <c:min val="3.0"/>
        </c:scaling>
        <c:delete val="0"/>
        <c:axPos val="l"/>
        <c:majorGridlines>
          <c:spPr>
            <a:ln w="3175">
              <a:solidFill>
                <a:schemeClr val="bg1">
                  <a:lumMod val="75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36793488"/>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429837574651"/>
          <c:y val="0.0865804954705885"/>
          <c:w val="0.877288980181825"/>
          <c:h val="0.7057300536065"/>
        </c:manualLayout>
      </c:layout>
      <c:lineChart>
        <c:grouping val="standard"/>
        <c:varyColors val="0"/>
        <c:ser>
          <c:idx val="1"/>
          <c:order val="0"/>
          <c:tx>
            <c:v>Aparente composición técnica</c:v>
          </c:tx>
          <c:spPr>
            <a:ln w="28575">
              <a:solidFill>
                <a:srgbClr val="002060"/>
              </a:solidFill>
              <a:prstDash val="solid"/>
            </a:ln>
          </c:spPr>
          <c:marker>
            <c:symbol val="none"/>
          </c:marker>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'capital stock const nipa'!$AD$13:$AD$98</c:f>
              <c:numCache>
                <c:formatCode>0</c:formatCode>
                <c:ptCount val="86"/>
                <c:pt idx="0">
                  <c:v>100.0</c:v>
                </c:pt>
                <c:pt idx="1">
                  <c:v>109.0098315187305</c:v>
                </c:pt>
                <c:pt idx="2">
                  <c:v>119.0550935833576</c:v>
                </c:pt>
                <c:pt idx="3">
                  <c:v>114.5749514319722</c:v>
                </c:pt>
                <c:pt idx="4">
                  <c:v>105.81488941911</c:v>
                </c:pt>
                <c:pt idx="5">
                  <c:v>103.1135066454947</c:v>
                </c:pt>
                <c:pt idx="6">
                  <c:v>98.65135250916931</c:v>
                </c:pt>
                <c:pt idx="7">
                  <c:v>99.14260573377304</c:v>
                </c:pt>
                <c:pt idx="8">
                  <c:v>104.5682678580215</c:v>
                </c:pt>
                <c:pt idx="9">
                  <c:v>104.1342558316583</c:v>
                </c:pt>
                <c:pt idx="10">
                  <c:v>103.1597069016092</c:v>
                </c:pt>
                <c:pt idx="11">
                  <c:v>99.50244861635447</c:v>
                </c:pt>
                <c:pt idx="12">
                  <c:v>101.7292742496565</c:v>
                </c:pt>
                <c:pt idx="13">
                  <c:v>106.7211737408837</c:v>
                </c:pt>
                <c:pt idx="14">
                  <c:v>118.2768046633244</c:v>
                </c:pt>
                <c:pt idx="15">
                  <c:v>130.043252214735</c:v>
                </c:pt>
                <c:pt idx="16">
                  <c:v>142.0782090795215</c:v>
                </c:pt>
                <c:pt idx="17">
                  <c:v>136.6124937907159</c:v>
                </c:pt>
                <c:pt idx="18">
                  <c:v>130.8881678962506</c:v>
                </c:pt>
                <c:pt idx="19">
                  <c:v>132.505927052643</c:v>
                </c:pt>
                <c:pt idx="20">
                  <c:v>128.8775506606443</c:v>
                </c:pt>
                <c:pt idx="21">
                  <c:v>124.3737337277615</c:v>
                </c:pt>
                <c:pt idx="22">
                  <c:v>126.9069887173517</c:v>
                </c:pt>
                <c:pt idx="23">
                  <c:v>130.2997326218239</c:v>
                </c:pt>
                <c:pt idx="24">
                  <c:v>138.9202927646146</c:v>
                </c:pt>
                <c:pt idx="25">
                  <c:v>140.6178021174802</c:v>
                </c:pt>
                <c:pt idx="26">
                  <c:v>142.0486243770026</c:v>
                </c:pt>
                <c:pt idx="27">
                  <c:v>146.0835462410431</c:v>
                </c:pt>
                <c:pt idx="28">
                  <c:v>154.2617926452718</c:v>
                </c:pt>
                <c:pt idx="29">
                  <c:v>155.5792072088968</c:v>
                </c:pt>
                <c:pt idx="30">
                  <c:v>158.509412508027</c:v>
                </c:pt>
                <c:pt idx="31">
                  <c:v>163.5267860356428</c:v>
                </c:pt>
                <c:pt idx="32">
                  <c:v>165.6285860775154</c:v>
                </c:pt>
                <c:pt idx="33">
                  <c:v>169.653447610028</c:v>
                </c:pt>
                <c:pt idx="34">
                  <c:v>171.9555741602053</c:v>
                </c:pt>
                <c:pt idx="35">
                  <c:v>173.2956298701828</c:v>
                </c:pt>
                <c:pt idx="36">
                  <c:v>172.7348520615669</c:v>
                </c:pt>
                <c:pt idx="37">
                  <c:v>176.217181716589</c:v>
                </c:pt>
                <c:pt idx="38">
                  <c:v>178.80459840474</c:v>
                </c:pt>
                <c:pt idx="39">
                  <c:v>180.5024723995294</c:v>
                </c:pt>
                <c:pt idx="40">
                  <c:v>186.8437866682817</c:v>
                </c:pt>
                <c:pt idx="41">
                  <c:v>192.235954708904</c:v>
                </c:pt>
                <c:pt idx="42">
                  <c:v>192.5306801153525</c:v>
                </c:pt>
                <c:pt idx="43">
                  <c:v>190.0896069242505</c:v>
                </c:pt>
                <c:pt idx="44">
                  <c:v>192.2287834875174</c:v>
                </c:pt>
                <c:pt idx="45">
                  <c:v>200.2605801069292</c:v>
                </c:pt>
                <c:pt idx="46">
                  <c:v>199.4688653554754</c:v>
                </c:pt>
                <c:pt idx="47">
                  <c:v>197.0099885368037</c:v>
                </c:pt>
                <c:pt idx="48">
                  <c:v>192.7254681537673</c:v>
                </c:pt>
                <c:pt idx="49">
                  <c:v>191.7547423652881</c:v>
                </c:pt>
                <c:pt idx="50">
                  <c:v>196.2444280893771</c:v>
                </c:pt>
                <c:pt idx="51">
                  <c:v>199.7978857610152</c:v>
                </c:pt>
                <c:pt idx="52">
                  <c:v>207.8944569302845</c:v>
                </c:pt>
                <c:pt idx="53">
                  <c:v>210.0655062307085</c:v>
                </c:pt>
                <c:pt idx="54">
                  <c:v>206.1315264260936</c:v>
                </c:pt>
                <c:pt idx="55">
                  <c:v>207.5486842389969</c:v>
                </c:pt>
                <c:pt idx="56">
                  <c:v>209.9655215331063</c:v>
                </c:pt>
                <c:pt idx="57">
                  <c:v>209.6921129871595</c:v>
                </c:pt>
                <c:pt idx="58">
                  <c:v>208.8328302888131</c:v>
                </c:pt>
                <c:pt idx="59">
                  <c:v>209.1287373129954</c:v>
                </c:pt>
                <c:pt idx="60">
                  <c:v>211.5395894166429</c:v>
                </c:pt>
                <c:pt idx="61">
                  <c:v>218.0022325732747</c:v>
                </c:pt>
                <c:pt idx="62">
                  <c:v>221.6052367034732</c:v>
                </c:pt>
                <c:pt idx="63">
                  <c:v>221.8208441355845</c:v>
                </c:pt>
                <c:pt idx="64">
                  <c:v>221.1855400977575</c:v>
                </c:pt>
                <c:pt idx="65">
                  <c:v>221.2075254871538</c:v>
                </c:pt>
                <c:pt idx="66">
                  <c:v>222.9989475081232</c:v>
                </c:pt>
                <c:pt idx="67">
                  <c:v>224.368059992654</c:v>
                </c:pt>
                <c:pt idx="68">
                  <c:v>226.1639530806759</c:v>
                </c:pt>
                <c:pt idx="69">
                  <c:v>229.408042271577</c:v>
                </c:pt>
                <c:pt idx="70">
                  <c:v>232.4232517214447</c:v>
                </c:pt>
                <c:pt idx="71">
                  <c:v>240.2634450952501</c:v>
                </c:pt>
                <c:pt idx="72">
                  <c:v>247.7436170890596</c:v>
                </c:pt>
                <c:pt idx="73">
                  <c:v>252.5668546133276</c:v>
                </c:pt>
                <c:pt idx="74">
                  <c:v>254.661462797668</c:v>
                </c:pt>
                <c:pt idx="75">
                  <c:v>256.2566451567901</c:v>
                </c:pt>
                <c:pt idx="76">
                  <c:v>257.3417594772868</c:v>
                </c:pt>
                <c:pt idx="77">
                  <c:v>261.2139514977839</c:v>
                </c:pt>
                <c:pt idx="78">
                  <c:v>269.4061824629304</c:v>
                </c:pt>
                <c:pt idx="79">
                  <c:v>284.8071952313028</c:v>
                </c:pt>
                <c:pt idx="80">
                  <c:v>290.3867723870994</c:v>
                </c:pt>
                <c:pt idx="81">
                  <c:v>290.77538458855</c:v>
                </c:pt>
                <c:pt idx="82">
                  <c:v>289.3922439360675</c:v>
                </c:pt>
                <c:pt idx="83">
                  <c:v>289.3009360229507</c:v>
                </c:pt>
                <c:pt idx="84">
                  <c:v>288.5079688680163</c:v>
                </c:pt>
                <c:pt idx="85">
                  <c:v>287.6539837330498</c:v>
                </c:pt>
              </c:numCache>
            </c:numRef>
          </c:val>
          <c:smooth val="0"/>
        </c:ser>
        <c:ser>
          <c:idx val="0"/>
          <c:order val="1"/>
          <c:tx>
            <c:v>Aparente productividad del trabajo</c:v>
          </c:tx>
          <c:spPr>
            <a:ln w="28575">
              <a:solidFill>
                <a:srgbClr val="DD0806"/>
              </a:solidFill>
              <a:prstDash val="solid"/>
            </a:ln>
          </c:spPr>
          <c:marker>
            <c:symbol val="none"/>
          </c:marker>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'productividad base nipa'!$D$151:$D$236</c:f>
              <c:numCache>
                <c:formatCode>0.0</c:formatCode>
                <c:ptCount val="86"/>
                <c:pt idx="0">
                  <c:v>100.0</c:v>
                </c:pt>
                <c:pt idx="1">
                  <c:v>99.65339756159403</c:v>
                </c:pt>
                <c:pt idx="2">
                  <c:v>93.7748934139483</c:v>
                </c:pt>
                <c:pt idx="3">
                  <c:v>89.1627139125041</c:v>
                </c:pt>
                <c:pt idx="4">
                  <c:v>91.30720857205895</c:v>
                </c:pt>
                <c:pt idx="5">
                  <c:v>96.21057751506524</c:v>
                </c:pt>
                <c:pt idx="6">
                  <c:v>102.2555713607913</c:v>
                </c:pt>
                <c:pt idx="7">
                  <c:v>105.2933422508431</c:v>
                </c:pt>
                <c:pt idx="8">
                  <c:v>104.8840121535169</c:v>
                </c:pt>
                <c:pt idx="9">
                  <c:v>110.5400664948577</c:v>
                </c:pt>
                <c:pt idx="10">
                  <c:v>116.2996271873341</c:v>
                </c:pt>
                <c:pt idx="11">
                  <c:v>125.7107472838354</c:v>
                </c:pt>
                <c:pt idx="12">
                  <c:v>138.2809816607535</c:v>
                </c:pt>
                <c:pt idx="13">
                  <c:v>147.982767886603</c:v>
                </c:pt>
                <c:pt idx="14">
                  <c:v>157.3689367232433</c:v>
                </c:pt>
                <c:pt idx="15">
                  <c:v>159.4336356451973</c:v>
                </c:pt>
                <c:pt idx="16">
                  <c:v>154.7229029572197</c:v>
                </c:pt>
                <c:pt idx="17">
                  <c:v>151.8554750317018</c:v>
                </c:pt>
                <c:pt idx="18">
                  <c:v>154.9115258214953</c:v>
                </c:pt>
                <c:pt idx="19">
                  <c:v>156.9679893790356</c:v>
                </c:pt>
                <c:pt idx="20">
                  <c:v>165.2245532577664</c:v>
                </c:pt>
                <c:pt idx="21">
                  <c:v>168.0648313871773</c:v>
                </c:pt>
                <c:pt idx="22">
                  <c:v>171.327168865223</c:v>
                </c:pt>
                <c:pt idx="23">
                  <c:v>176.4515689100693</c:v>
                </c:pt>
                <c:pt idx="24">
                  <c:v>179.745391549267</c:v>
                </c:pt>
                <c:pt idx="25">
                  <c:v>188.4150069795946</c:v>
                </c:pt>
                <c:pt idx="26">
                  <c:v>187.7462922249142</c:v>
                </c:pt>
                <c:pt idx="27">
                  <c:v>190.6920136350903</c:v>
                </c:pt>
                <c:pt idx="28">
                  <c:v>193.6103328998615</c:v>
                </c:pt>
                <c:pt idx="29">
                  <c:v>202.8574756082057</c:v>
                </c:pt>
                <c:pt idx="30">
                  <c:v>205.0439167815092</c:v>
                </c:pt>
                <c:pt idx="31">
                  <c:v>209.6055909358199</c:v>
                </c:pt>
                <c:pt idx="32">
                  <c:v>217.6398628401487</c:v>
                </c:pt>
                <c:pt idx="33">
                  <c:v>224.8034505320469</c:v>
                </c:pt>
                <c:pt idx="34">
                  <c:v>232.7779148984534</c:v>
                </c:pt>
                <c:pt idx="35">
                  <c:v>240.3725585834851</c:v>
                </c:pt>
                <c:pt idx="36">
                  <c:v>244.728459258502</c:v>
                </c:pt>
                <c:pt idx="37">
                  <c:v>245.3169583572346</c:v>
                </c:pt>
                <c:pt idx="38">
                  <c:v>250.857021009702</c:v>
                </c:pt>
                <c:pt idx="39">
                  <c:v>251.721065868422</c:v>
                </c:pt>
                <c:pt idx="40">
                  <c:v>252.7864919240223</c:v>
                </c:pt>
                <c:pt idx="41">
                  <c:v>261.7264288213317</c:v>
                </c:pt>
                <c:pt idx="42">
                  <c:v>269.0510555512668</c:v>
                </c:pt>
                <c:pt idx="43">
                  <c:v>273.24998155734</c:v>
                </c:pt>
                <c:pt idx="44">
                  <c:v>267.1741679493717</c:v>
                </c:pt>
                <c:pt idx="45">
                  <c:v>271.0760338006604</c:v>
                </c:pt>
                <c:pt idx="46">
                  <c:v>278.551769085869</c:v>
                </c:pt>
                <c:pt idx="47">
                  <c:v>281.6200763664173</c:v>
                </c:pt>
                <c:pt idx="48">
                  <c:v>283.7007563764446</c:v>
                </c:pt>
                <c:pt idx="49">
                  <c:v>282.8422471426581</c:v>
                </c:pt>
                <c:pt idx="50">
                  <c:v>280.4957644041344</c:v>
                </c:pt>
                <c:pt idx="51">
                  <c:v>285.0858633842286</c:v>
                </c:pt>
                <c:pt idx="52">
                  <c:v>284.1534562640541</c:v>
                </c:pt>
                <c:pt idx="53">
                  <c:v>294.1494409231478</c:v>
                </c:pt>
                <c:pt idx="54">
                  <c:v>302.2791323489266</c:v>
                </c:pt>
                <c:pt idx="55">
                  <c:v>308.0560884891752</c:v>
                </c:pt>
                <c:pt idx="56">
                  <c:v>313.442690361526</c:v>
                </c:pt>
                <c:pt idx="57">
                  <c:v>314.8639721909182</c:v>
                </c:pt>
                <c:pt idx="58">
                  <c:v>318.7311076474154</c:v>
                </c:pt>
                <c:pt idx="59">
                  <c:v>322.8866316245864</c:v>
                </c:pt>
                <c:pt idx="60">
                  <c:v>325.0005407973804</c:v>
                </c:pt>
                <c:pt idx="61">
                  <c:v>327.324712983897</c:v>
                </c:pt>
                <c:pt idx="62">
                  <c:v>338.1345208916909</c:v>
                </c:pt>
                <c:pt idx="63">
                  <c:v>342.0767077657069</c:v>
                </c:pt>
                <c:pt idx="64">
                  <c:v>348.3057591484793</c:v>
                </c:pt>
                <c:pt idx="65">
                  <c:v>349.5716742802062</c:v>
                </c:pt>
                <c:pt idx="66">
                  <c:v>356.6847222169551</c:v>
                </c:pt>
                <c:pt idx="67">
                  <c:v>364.8678120654477</c:v>
                </c:pt>
                <c:pt idx="68">
                  <c:v>372.5905240775422</c:v>
                </c:pt>
                <c:pt idx="69">
                  <c:v>383.6370505471439</c:v>
                </c:pt>
                <c:pt idx="70">
                  <c:v>391.4115228703931</c:v>
                </c:pt>
                <c:pt idx="71">
                  <c:v>396.8161257310981</c:v>
                </c:pt>
                <c:pt idx="72">
                  <c:v>407.1218946418857</c:v>
                </c:pt>
                <c:pt idx="73">
                  <c:v>417.4693645954538</c:v>
                </c:pt>
                <c:pt idx="74">
                  <c:v>427.2708078759786</c:v>
                </c:pt>
                <c:pt idx="75">
                  <c:v>434.6080866486563</c:v>
                </c:pt>
                <c:pt idx="76">
                  <c:v>438.6171281429166</c:v>
                </c:pt>
                <c:pt idx="77">
                  <c:v>443.1660227437517</c:v>
                </c:pt>
                <c:pt idx="78">
                  <c:v>445.4021666999065</c:v>
                </c:pt>
                <c:pt idx="79">
                  <c:v>449.66243234297</c:v>
                </c:pt>
                <c:pt idx="80">
                  <c:v>465.1052392308282</c:v>
                </c:pt>
                <c:pt idx="81">
                  <c:v>469.0973189643274</c:v>
                </c:pt>
                <c:pt idx="82">
                  <c:v>471.0945888714665</c:v>
                </c:pt>
                <c:pt idx="83">
                  <c:v>472.2771455135185</c:v>
                </c:pt>
                <c:pt idx="84">
                  <c:v>475.1154195880106</c:v>
                </c:pt>
                <c:pt idx="85">
                  <c:v>478.4942029937681</c:v>
                </c:pt>
              </c:numCache>
            </c:numRef>
          </c:val>
          <c:smooth val="0"/>
        </c:ser>
        <c:dLbls>
          <c:showLegendKey val="0"/>
          <c:showVal val="0"/>
          <c:showCatName val="0"/>
          <c:showSerName val="0"/>
          <c:showPercent val="0"/>
          <c:showBubbleSize val="0"/>
        </c:dLbls>
        <c:smooth val="0"/>
        <c:axId val="-2136839536"/>
        <c:axId val="-2136842768"/>
      </c:lineChart>
      <c:catAx>
        <c:axId val="-213683953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charset="0"/>
                <a:ea typeface="Arial" charset="0"/>
                <a:cs typeface="Arial" charset="0"/>
              </a:defRPr>
            </a:pPr>
            <a:endParaRPr lang="es-ES_tradnl"/>
          </a:p>
        </c:txPr>
        <c:crossAx val="-2136842768"/>
        <c:crosses val="autoZero"/>
        <c:auto val="1"/>
        <c:lblAlgn val="ctr"/>
        <c:lblOffset val="100"/>
        <c:tickLblSkip val="10"/>
        <c:tickMarkSkip val="5"/>
        <c:noMultiLvlLbl val="0"/>
      </c:catAx>
      <c:valAx>
        <c:axId val="-2136842768"/>
        <c:scaling>
          <c:orientation val="minMax"/>
        </c:scaling>
        <c:delete val="0"/>
        <c:axPos val="l"/>
        <c:majorGridlines>
          <c:spPr>
            <a:ln w="3175">
              <a:solidFill>
                <a:schemeClr val="bg1">
                  <a:lumMod val="75000"/>
                </a:schemeClr>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charset="0"/>
                <a:ea typeface="Arial" charset="0"/>
                <a:cs typeface="Arial" charset="0"/>
              </a:defRPr>
            </a:pPr>
            <a:endParaRPr lang="es-ES_tradnl"/>
          </a:p>
        </c:txPr>
        <c:crossAx val="-2136839536"/>
        <c:crosses val="autoZero"/>
        <c:crossBetween val="between"/>
        <c:majorUnit val="100.0"/>
      </c:valAx>
      <c:spPr>
        <a:solidFill>
          <a:srgbClr val="FFFFFF"/>
        </a:solidFill>
        <a:ln w="12700">
          <a:solidFill>
            <a:srgbClr val="808080"/>
          </a:solidFill>
          <a:prstDash val="solid"/>
        </a:ln>
      </c:spPr>
    </c:plotArea>
    <c:legend>
      <c:legendPos val="b"/>
      <c:overlay val="0"/>
      <c:spPr>
        <a:solidFill>
          <a:srgbClr val="FFFFFF"/>
        </a:solidFill>
        <a:ln w="25400">
          <a:noFill/>
        </a:ln>
      </c:spPr>
      <c:txPr>
        <a:bodyPr/>
        <a:lstStyle/>
        <a:p>
          <a:pPr>
            <a:defRPr sz="900" b="0" i="0" u="none" strike="noStrike" baseline="0">
              <a:solidFill>
                <a:srgbClr val="000000"/>
              </a:solidFill>
              <a:latin typeface="Arial" charset="0"/>
              <a:ea typeface="Arial" charset="0"/>
              <a:cs typeface="Arial" charset="0"/>
            </a:defRPr>
          </a:pPr>
          <a:endParaRPr lang="es-ES_tradnl"/>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Narrow"/>
          <a:ea typeface="Arial Narrow"/>
          <a:cs typeface="Arial Narrow"/>
        </a:defRPr>
      </a:pPr>
      <a:endParaRPr lang="es-ES_trad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8648484156872"/>
          <c:y val="0.0916830639219476"/>
          <c:w val="0.878169386435391"/>
          <c:h val="0.697918433364634"/>
        </c:manualLayout>
      </c:layout>
      <c:lineChart>
        <c:grouping val="standard"/>
        <c:varyColors val="0"/>
        <c:ser>
          <c:idx val="1"/>
          <c:order val="0"/>
          <c:tx>
            <c:v>precio real del capital fijo</c:v>
          </c:tx>
          <c:spPr>
            <a:ln w="28575">
              <a:solidFill>
                <a:srgbClr val="C00000"/>
              </a:solidFill>
              <a:prstDash val="solid"/>
            </a:ln>
          </c:spPr>
          <c:marker>
            <c:symbol val="none"/>
          </c:marker>
          <c:cat>
            <c:numRef>
              <c:f>'análisis nipa'!$A$6:$A$85</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'capital stock const nipa'!$AL$13:$AL$98</c:f>
              <c:numCache>
                <c:formatCode>0</c:formatCode>
                <c:ptCount val="86"/>
                <c:pt idx="0">
                  <c:v>100.0</c:v>
                </c:pt>
                <c:pt idx="1">
                  <c:v>97.1166859889184</c:v>
                </c:pt>
                <c:pt idx="2">
                  <c:v>101.1451827955129</c:v>
                </c:pt>
                <c:pt idx="3">
                  <c:v>112.8749780826608</c:v>
                </c:pt>
                <c:pt idx="4">
                  <c:v>112.9484607214763</c:v>
                </c:pt>
                <c:pt idx="5">
                  <c:v>111.1660261036041</c:v>
                </c:pt>
                <c:pt idx="6">
                  <c:v>117.8683754315851</c:v>
                </c:pt>
                <c:pt idx="7">
                  <c:v>115.9642413896015</c:v>
                </c:pt>
                <c:pt idx="8">
                  <c:v>116.7857528141984</c:v>
                </c:pt>
                <c:pt idx="9">
                  <c:v>117.3411903536053</c:v>
                </c:pt>
                <c:pt idx="10">
                  <c:v>122.1278713905013</c:v>
                </c:pt>
                <c:pt idx="11">
                  <c:v>127.629038127113</c:v>
                </c:pt>
                <c:pt idx="12">
                  <c:v>119.5455073872448</c:v>
                </c:pt>
                <c:pt idx="13">
                  <c:v>110.7273024009367</c:v>
                </c:pt>
                <c:pt idx="14">
                  <c:v>105.4886212097548</c:v>
                </c:pt>
                <c:pt idx="15">
                  <c:v>109.1372338395118</c:v>
                </c:pt>
                <c:pt idx="16">
                  <c:v>119.0006999502766</c:v>
                </c:pt>
                <c:pt idx="17">
                  <c:v>121.266344789047</c:v>
                </c:pt>
                <c:pt idx="18">
                  <c:v>120.2756411402855</c:v>
                </c:pt>
                <c:pt idx="19">
                  <c:v>119.5143228348518</c:v>
                </c:pt>
                <c:pt idx="20">
                  <c:v>128.813731308478</c:v>
                </c:pt>
                <c:pt idx="21">
                  <c:v>127.0655410735184</c:v>
                </c:pt>
                <c:pt idx="22">
                  <c:v>127.1148146892986</c:v>
                </c:pt>
                <c:pt idx="23">
                  <c:v>125.5059638463507</c:v>
                </c:pt>
                <c:pt idx="24">
                  <c:v>124.6617871104383</c:v>
                </c:pt>
                <c:pt idx="25">
                  <c:v>133.0007549856652</c:v>
                </c:pt>
                <c:pt idx="26">
                  <c:v>140.5583404790236</c:v>
                </c:pt>
                <c:pt idx="27">
                  <c:v>139.9454955477088</c:v>
                </c:pt>
                <c:pt idx="28">
                  <c:v>136.8065381697641</c:v>
                </c:pt>
                <c:pt idx="29">
                  <c:v>136.2714589024464</c:v>
                </c:pt>
                <c:pt idx="30">
                  <c:v>133.81677085976</c:v>
                </c:pt>
                <c:pt idx="31">
                  <c:v>133.3717007715331</c:v>
                </c:pt>
                <c:pt idx="32">
                  <c:v>133.8441300437086</c:v>
                </c:pt>
                <c:pt idx="33">
                  <c:v>133.4775027054556</c:v>
                </c:pt>
                <c:pt idx="34">
                  <c:v>134.522429626633</c:v>
                </c:pt>
                <c:pt idx="35">
                  <c:v>136.1627244798016</c:v>
                </c:pt>
                <c:pt idx="36">
                  <c:v>137.6868549307686</c:v>
                </c:pt>
                <c:pt idx="37">
                  <c:v>138.9479302240657</c:v>
                </c:pt>
                <c:pt idx="38">
                  <c:v>140.596213179708</c:v>
                </c:pt>
                <c:pt idx="39">
                  <c:v>141.9330925716093</c:v>
                </c:pt>
                <c:pt idx="40">
                  <c:v>144.2588076204738</c:v>
                </c:pt>
                <c:pt idx="41">
                  <c:v>147.2298844481427</c:v>
                </c:pt>
                <c:pt idx="42">
                  <c:v>151.00630998437</c:v>
                </c:pt>
                <c:pt idx="43">
                  <c:v>155.5660433077046</c:v>
                </c:pt>
                <c:pt idx="44">
                  <c:v>165.8926564282377</c:v>
                </c:pt>
                <c:pt idx="45">
                  <c:v>160.6628933337875</c:v>
                </c:pt>
                <c:pt idx="46">
                  <c:v>160.5775578804813</c:v>
                </c:pt>
                <c:pt idx="47">
                  <c:v>160.96216355695</c:v>
                </c:pt>
                <c:pt idx="48">
                  <c:v>162.582682423973</c:v>
                </c:pt>
                <c:pt idx="49">
                  <c:v>162.5430866212967</c:v>
                </c:pt>
                <c:pt idx="50">
                  <c:v>159.6926273901745</c:v>
                </c:pt>
                <c:pt idx="51">
                  <c:v>157.939502815646</c:v>
                </c:pt>
                <c:pt idx="52">
                  <c:v>155.0206546423469</c:v>
                </c:pt>
                <c:pt idx="53">
                  <c:v>151.8970087265742</c:v>
                </c:pt>
                <c:pt idx="54">
                  <c:v>149.5374390210382</c:v>
                </c:pt>
                <c:pt idx="55">
                  <c:v>147.6957328694358</c:v>
                </c:pt>
                <c:pt idx="56">
                  <c:v>148.9037441342485</c:v>
                </c:pt>
                <c:pt idx="57">
                  <c:v>147.9683529138476</c:v>
                </c:pt>
                <c:pt idx="58">
                  <c:v>147.2533979266836</c:v>
                </c:pt>
                <c:pt idx="59">
                  <c:v>145.2529075618617</c:v>
                </c:pt>
                <c:pt idx="60">
                  <c:v>141.8339393891223</c:v>
                </c:pt>
                <c:pt idx="61">
                  <c:v>137.4371837363804</c:v>
                </c:pt>
                <c:pt idx="62">
                  <c:v>136.021263542447</c:v>
                </c:pt>
                <c:pt idx="63">
                  <c:v>135.545195808074</c:v>
                </c:pt>
                <c:pt idx="64">
                  <c:v>136.6960989383702</c:v>
                </c:pt>
                <c:pt idx="65">
                  <c:v>136.6001220835189</c:v>
                </c:pt>
                <c:pt idx="66">
                  <c:v>134.9731612347769</c:v>
                </c:pt>
                <c:pt idx="67">
                  <c:v>134.9249586008743</c:v>
                </c:pt>
                <c:pt idx="68">
                  <c:v>135.3303738684615</c:v>
                </c:pt>
                <c:pt idx="69">
                  <c:v>135.6616197680205</c:v>
                </c:pt>
                <c:pt idx="70">
                  <c:v>135.0778849131595</c:v>
                </c:pt>
                <c:pt idx="71">
                  <c:v>133.9231628284265</c:v>
                </c:pt>
                <c:pt idx="72">
                  <c:v>134.2957464206765</c:v>
                </c:pt>
                <c:pt idx="73">
                  <c:v>133.7367170847353</c:v>
                </c:pt>
                <c:pt idx="74">
                  <c:v>139.7076379422452</c:v>
                </c:pt>
                <c:pt idx="75">
                  <c:v>144.7996107168653</c:v>
                </c:pt>
                <c:pt idx="76">
                  <c:v>149.5015826686873</c:v>
                </c:pt>
                <c:pt idx="77">
                  <c:v>151.1486487448163</c:v>
                </c:pt>
                <c:pt idx="78">
                  <c:v>151.6960675256075</c:v>
                </c:pt>
                <c:pt idx="79">
                  <c:v>148.1698536641766</c:v>
                </c:pt>
                <c:pt idx="80">
                  <c:v>148.5729194218789</c:v>
                </c:pt>
                <c:pt idx="81">
                  <c:v>148.7451658996532</c:v>
                </c:pt>
                <c:pt idx="82">
                  <c:v>148.3892893507168</c:v>
                </c:pt>
                <c:pt idx="83">
                  <c:v>149.4289776194427</c:v>
                </c:pt>
                <c:pt idx="84">
                  <c:v>149.1855244245149</c:v>
                </c:pt>
                <c:pt idx="85">
                  <c:v>149.3705582807035</c:v>
                </c:pt>
              </c:numCache>
            </c:numRef>
          </c:val>
          <c:smooth val="0"/>
        </c:ser>
        <c:ser>
          <c:idx val="2"/>
          <c:order val="1"/>
          <c:tx>
            <c:v>Salario real</c:v>
          </c:tx>
          <c:spPr>
            <a:ln w="28575">
              <a:solidFill>
                <a:srgbClr val="00B050"/>
              </a:solidFill>
              <a:prstDash val="solid"/>
            </a:ln>
          </c:spPr>
          <c:marker>
            <c:symbol val="none"/>
          </c:marker>
          <c:cat>
            <c:numRef>
              <c:f>'análisis nipa'!$A$6:$A$85</c:f>
              <c:numCache>
                <c:formatCode>General</c:formatCode>
                <c:ptCount val="80"/>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numCache>
            </c:numRef>
          </c:cat>
          <c:val>
            <c:numRef>
              <c:f>'capital stock const nipa'!$AM$13:$AM$98</c:f>
              <c:numCache>
                <c:formatCode>0</c:formatCode>
                <c:ptCount val="86"/>
                <c:pt idx="0">
                  <c:v>100.0</c:v>
                </c:pt>
                <c:pt idx="1">
                  <c:v>101.4015787200735</c:v>
                </c:pt>
                <c:pt idx="2">
                  <c:v>97.70119589308078</c:v>
                </c:pt>
                <c:pt idx="3">
                  <c:v>93.26091365628651</c:v>
                </c:pt>
                <c:pt idx="4">
                  <c:v>94.74418199619032</c:v>
                </c:pt>
                <c:pt idx="5">
                  <c:v>97.24187577461756</c:v>
                </c:pt>
                <c:pt idx="6">
                  <c:v>101.3300028796283</c:v>
                </c:pt>
                <c:pt idx="7">
                  <c:v>106.4017854714882</c:v>
                </c:pt>
                <c:pt idx="8">
                  <c:v>105.539941961653</c:v>
                </c:pt>
                <c:pt idx="9">
                  <c:v>110.6483508176753</c:v>
                </c:pt>
                <c:pt idx="10">
                  <c:v>114.0317471327483</c:v>
                </c:pt>
                <c:pt idx="11">
                  <c:v>122.0129897583561</c:v>
                </c:pt>
                <c:pt idx="12">
                  <c:v>132.0580812156142</c:v>
                </c:pt>
                <c:pt idx="13">
                  <c:v>143.1177784699156</c:v>
                </c:pt>
                <c:pt idx="14">
                  <c:v>152.7644117463128</c:v>
                </c:pt>
                <c:pt idx="15">
                  <c:v>156.1497856245759</c:v>
                </c:pt>
                <c:pt idx="16">
                  <c:v>156.5705820439244</c:v>
                </c:pt>
                <c:pt idx="17">
                  <c:v>148.0574613834755</c:v>
                </c:pt>
                <c:pt idx="18">
                  <c:v>145.4217342740803</c:v>
                </c:pt>
                <c:pt idx="19">
                  <c:v>149.9982324332412</c:v>
                </c:pt>
                <c:pt idx="20">
                  <c:v>155.7502504759022</c:v>
                </c:pt>
                <c:pt idx="21">
                  <c:v>156.748430693362</c:v>
                </c:pt>
                <c:pt idx="22">
                  <c:v>162.573500452396</c:v>
                </c:pt>
                <c:pt idx="23">
                  <c:v>169.3488527644929</c:v>
                </c:pt>
                <c:pt idx="24">
                  <c:v>171.702311638823</c:v>
                </c:pt>
                <c:pt idx="25">
                  <c:v>180.6418089699163</c:v>
                </c:pt>
                <c:pt idx="26">
                  <c:v>187.2150222360707</c:v>
                </c:pt>
                <c:pt idx="27">
                  <c:v>189.4470208542667</c:v>
                </c:pt>
                <c:pt idx="28">
                  <c:v>190.1977871679117</c:v>
                </c:pt>
                <c:pt idx="29">
                  <c:v>198.6913207945149</c:v>
                </c:pt>
                <c:pt idx="30">
                  <c:v>202.461431766882</c:v>
                </c:pt>
                <c:pt idx="31">
                  <c:v>205.7842158429808</c:v>
                </c:pt>
                <c:pt idx="32">
                  <c:v>212.5948154645453</c:v>
                </c:pt>
                <c:pt idx="33">
                  <c:v>217.8776871412291</c:v>
                </c:pt>
                <c:pt idx="34">
                  <c:v>225.2390330251041</c:v>
                </c:pt>
                <c:pt idx="35">
                  <c:v>230.6217980399943</c:v>
                </c:pt>
                <c:pt idx="36">
                  <c:v>235.5104115019114</c:v>
                </c:pt>
                <c:pt idx="37">
                  <c:v>238.9660978210065</c:v>
                </c:pt>
                <c:pt idx="38">
                  <c:v>246.0429426064998</c:v>
                </c:pt>
                <c:pt idx="39">
                  <c:v>249.7848460394767</c:v>
                </c:pt>
                <c:pt idx="40">
                  <c:v>252.7829524870236</c:v>
                </c:pt>
                <c:pt idx="41">
                  <c:v>259.167185150213</c:v>
                </c:pt>
                <c:pt idx="42">
                  <c:v>269.4732925768106</c:v>
                </c:pt>
                <c:pt idx="43">
                  <c:v>271.7559817711771</c:v>
                </c:pt>
                <c:pt idx="44">
                  <c:v>264.3344238898337</c:v>
                </c:pt>
                <c:pt idx="45">
                  <c:v>262.8925180545966</c:v>
                </c:pt>
                <c:pt idx="46">
                  <c:v>269.9443056349792</c:v>
                </c:pt>
                <c:pt idx="47">
                  <c:v>273.0265460861692</c:v>
                </c:pt>
                <c:pt idx="48">
                  <c:v>273.8739002260637</c:v>
                </c:pt>
                <c:pt idx="49">
                  <c:v>266.8268140510613</c:v>
                </c:pt>
                <c:pt idx="50">
                  <c:v>257.5883018283411</c:v>
                </c:pt>
                <c:pt idx="51">
                  <c:v>255.6688563515331</c:v>
                </c:pt>
                <c:pt idx="52">
                  <c:v>259.0773161499976</c:v>
                </c:pt>
                <c:pt idx="53">
                  <c:v>264.1696413577042</c:v>
                </c:pt>
                <c:pt idx="54">
                  <c:v>267.3085253660996</c:v>
                </c:pt>
                <c:pt idx="55">
                  <c:v>270.5551133006116</c:v>
                </c:pt>
                <c:pt idx="56">
                  <c:v>276.7164797998122</c:v>
                </c:pt>
                <c:pt idx="57">
                  <c:v>278.0555421052514</c:v>
                </c:pt>
                <c:pt idx="58">
                  <c:v>280.3914149066081</c:v>
                </c:pt>
                <c:pt idx="59">
                  <c:v>277.0711845497796</c:v>
                </c:pt>
                <c:pt idx="60">
                  <c:v>275.7399028638806</c:v>
                </c:pt>
                <c:pt idx="61">
                  <c:v>276.9275825646289</c:v>
                </c:pt>
                <c:pt idx="62">
                  <c:v>282.8481454457655</c:v>
                </c:pt>
                <c:pt idx="63">
                  <c:v>283.160805365362</c:v>
                </c:pt>
                <c:pt idx="64">
                  <c:v>284.0360567488783</c:v>
                </c:pt>
                <c:pt idx="65">
                  <c:v>283.0736523646365</c:v>
                </c:pt>
                <c:pt idx="66">
                  <c:v>282.708824815493</c:v>
                </c:pt>
                <c:pt idx="67">
                  <c:v>287.0947937608009</c:v>
                </c:pt>
                <c:pt idx="68">
                  <c:v>300.073609555439</c:v>
                </c:pt>
                <c:pt idx="69">
                  <c:v>306.3239957186186</c:v>
                </c:pt>
                <c:pt idx="70">
                  <c:v>314.079716089668</c:v>
                </c:pt>
                <c:pt idx="71">
                  <c:v>316.0739420323155</c:v>
                </c:pt>
                <c:pt idx="72">
                  <c:v>318.2777584895786</c:v>
                </c:pt>
                <c:pt idx="73">
                  <c:v>323.2581360968793</c:v>
                </c:pt>
                <c:pt idx="74">
                  <c:v>329.86529021404</c:v>
                </c:pt>
                <c:pt idx="75">
                  <c:v>330.8156636236267</c:v>
                </c:pt>
                <c:pt idx="76">
                  <c:v>333.4305658675906</c:v>
                </c:pt>
                <c:pt idx="77">
                  <c:v>337.8208720728732</c:v>
                </c:pt>
                <c:pt idx="78">
                  <c:v>334.8550508441252</c:v>
                </c:pt>
                <c:pt idx="79">
                  <c:v>337.7976659988865</c:v>
                </c:pt>
                <c:pt idx="80">
                  <c:v>343.129114768329</c:v>
                </c:pt>
                <c:pt idx="81">
                  <c:v>341.4491840980914</c:v>
                </c:pt>
                <c:pt idx="82">
                  <c:v>342.0098480899633</c:v>
                </c:pt>
                <c:pt idx="83">
                  <c:v>340.7035688223796</c:v>
                </c:pt>
                <c:pt idx="84">
                  <c:v>344.2667638878378</c:v>
                </c:pt>
                <c:pt idx="85">
                  <c:v>353.517797830521</c:v>
                </c:pt>
              </c:numCache>
            </c:numRef>
          </c:val>
          <c:smooth val="0"/>
        </c:ser>
        <c:dLbls>
          <c:showLegendKey val="0"/>
          <c:showVal val="0"/>
          <c:showCatName val="0"/>
          <c:showSerName val="0"/>
          <c:showPercent val="0"/>
          <c:showBubbleSize val="0"/>
        </c:dLbls>
        <c:smooth val="0"/>
        <c:axId val="-2137934368"/>
        <c:axId val="-2137934736"/>
      </c:lineChart>
      <c:catAx>
        <c:axId val="-2137934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charset="0"/>
                <a:ea typeface="Arial" charset="0"/>
                <a:cs typeface="Arial" charset="0"/>
              </a:defRPr>
            </a:pPr>
            <a:endParaRPr lang="es-ES_tradnl"/>
          </a:p>
        </c:txPr>
        <c:crossAx val="-2137934736"/>
        <c:crosses val="autoZero"/>
        <c:auto val="1"/>
        <c:lblAlgn val="ctr"/>
        <c:lblOffset val="100"/>
        <c:tickLblSkip val="10"/>
        <c:tickMarkSkip val="5"/>
        <c:noMultiLvlLbl val="0"/>
      </c:catAx>
      <c:valAx>
        <c:axId val="-2137934736"/>
        <c:scaling>
          <c:orientation val="minMax"/>
        </c:scaling>
        <c:delete val="0"/>
        <c:axPos val="l"/>
        <c:majorGridlines>
          <c:spPr>
            <a:ln w="3175">
              <a:solidFill>
                <a:schemeClr val="bg1">
                  <a:lumMod val="75000"/>
                </a:schemeClr>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charset="0"/>
                <a:ea typeface="Arial" charset="0"/>
                <a:cs typeface="Arial" charset="0"/>
              </a:defRPr>
            </a:pPr>
            <a:endParaRPr lang="es-ES_tradnl"/>
          </a:p>
        </c:txPr>
        <c:crossAx val="-2137934368"/>
        <c:crosses val="autoZero"/>
        <c:crossBetween val="between"/>
        <c:majorUnit val="100.0"/>
      </c:valAx>
      <c:spPr>
        <a:solidFill>
          <a:srgbClr val="FFFFFF"/>
        </a:solidFill>
        <a:ln w="12700">
          <a:solidFill>
            <a:srgbClr val="808080"/>
          </a:solidFill>
          <a:prstDash val="solid"/>
        </a:ln>
      </c:spPr>
    </c:plotArea>
    <c:legend>
      <c:legendPos val="r"/>
      <c:layout>
        <c:manualLayout>
          <c:xMode val="edge"/>
          <c:yMode val="edge"/>
          <c:x val="0.100003543307087"/>
          <c:y val="0.886628378926861"/>
          <c:w val="0.81002874015748"/>
          <c:h val="0.0824770679438266"/>
        </c:manualLayout>
      </c:layout>
      <c:overlay val="0"/>
      <c:spPr>
        <a:solidFill>
          <a:srgbClr val="FFFFFF"/>
        </a:solidFill>
        <a:ln w="25400">
          <a:noFill/>
        </a:ln>
      </c:spPr>
      <c:txPr>
        <a:bodyPr/>
        <a:lstStyle/>
        <a:p>
          <a:pPr>
            <a:defRPr sz="900" b="0" i="0" u="none" strike="noStrike" baseline="0">
              <a:solidFill>
                <a:srgbClr val="000000"/>
              </a:solidFill>
              <a:latin typeface="Arial" charset="0"/>
              <a:ea typeface="Arial" charset="0"/>
              <a:cs typeface="Arial" charset="0"/>
            </a:defRPr>
          </a:pPr>
          <a:endParaRPr lang="es-ES_tradnl"/>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Narrow"/>
          <a:ea typeface="Arial Narrow"/>
          <a:cs typeface="Arial Narrow"/>
        </a:defRPr>
      </a:pPr>
      <a:endParaRPr lang="es-ES_trad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33746335125"/>
          <c:y val="0.119348117751367"/>
          <c:w val="0.841725223368572"/>
          <c:h val="0.616253437448435"/>
        </c:manualLayout>
      </c:layout>
      <c:lineChart>
        <c:grouping val="standard"/>
        <c:varyColors val="0"/>
        <c:ser>
          <c:idx val="0"/>
          <c:order val="0"/>
          <c:tx>
            <c:v>capital agrario</c:v>
          </c:tx>
          <c:spPr>
            <a:ln w="38100">
              <a:solidFill>
                <a:srgbClr val="00B050"/>
              </a:solidFill>
              <a:prstDash val="solid"/>
            </a:ln>
          </c:spPr>
          <c:marker>
            <c:symbol val="none"/>
          </c:marker>
          <c:cat>
            <c:numRef>
              <c:f>'[5]tasa de ganancia'!$A$8:$A$142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'[5]tasa de ganancia'!$N$8:$N$142</c:f>
              <c:numCache>
                <c:formatCode>General</c:formatCode>
                <c:ptCount val="135"/>
                <c:pt idx="0">
                  <c:v>8.46243540164015</c:v>
                </c:pt>
                <c:pt idx="1">
                  <c:v>10.15907762077268</c:v>
                </c:pt>
                <c:pt idx="2">
                  <c:v>9.244868906167401</c:v>
                </c:pt>
                <c:pt idx="3">
                  <c:v>9.42745780780463</c:v>
                </c:pt>
                <c:pt idx="4">
                  <c:v>9.24839423079394</c:v>
                </c:pt>
                <c:pt idx="5">
                  <c:v>8.881317596995264</c:v>
                </c:pt>
                <c:pt idx="6">
                  <c:v>8.834744643517982</c:v>
                </c:pt>
                <c:pt idx="7">
                  <c:v>8.251201220412318</c:v>
                </c:pt>
                <c:pt idx="8">
                  <c:v>10.77923985291694</c:v>
                </c:pt>
                <c:pt idx="9">
                  <c:v>15.21922441102303</c:v>
                </c:pt>
                <c:pt idx="10">
                  <c:v>13.17477049251142</c:v>
                </c:pt>
                <c:pt idx="11">
                  <c:v>13.91804776310432</c:v>
                </c:pt>
                <c:pt idx="12">
                  <c:v>17.04734347278188</c:v>
                </c:pt>
                <c:pt idx="13">
                  <c:v>21.6940698987977</c:v>
                </c:pt>
                <c:pt idx="14">
                  <c:v>15.09225117024811</c:v>
                </c:pt>
                <c:pt idx="15">
                  <c:v>13.35847613358511</c:v>
                </c:pt>
                <c:pt idx="16">
                  <c:v>14.77749865290637</c:v>
                </c:pt>
                <c:pt idx="17">
                  <c:v>13.33239646189555</c:v>
                </c:pt>
                <c:pt idx="18">
                  <c:v>14.73009812089489</c:v>
                </c:pt>
                <c:pt idx="19">
                  <c:v>14.73756488862006</c:v>
                </c:pt>
                <c:pt idx="20">
                  <c:v>13.84350170644328</c:v>
                </c:pt>
                <c:pt idx="21">
                  <c:v>15.96027411672236</c:v>
                </c:pt>
                <c:pt idx="22">
                  <c:v>15.79437873520885</c:v>
                </c:pt>
                <c:pt idx="23">
                  <c:v>17.14093983435609</c:v>
                </c:pt>
                <c:pt idx="24">
                  <c:v>18.98515046594406</c:v>
                </c:pt>
                <c:pt idx="25">
                  <c:v>16.33254515493124</c:v>
                </c:pt>
                <c:pt idx="26">
                  <c:v>17.08550553431348</c:v>
                </c:pt>
                <c:pt idx="27">
                  <c:v>19.84551324716971</c:v>
                </c:pt>
                <c:pt idx="28">
                  <c:v>19.53529724094398</c:v>
                </c:pt>
                <c:pt idx="29">
                  <c:v>14.60792141126192</c:v>
                </c:pt>
                <c:pt idx="30">
                  <c:v>21.18830697602115</c:v>
                </c:pt>
                <c:pt idx="31">
                  <c:v>20.04992143702933</c:v>
                </c:pt>
                <c:pt idx="32">
                  <c:v>13.94482124260936</c:v>
                </c:pt>
                <c:pt idx="33">
                  <c:v>16.5915657388018</c:v>
                </c:pt>
                <c:pt idx="34">
                  <c:v>16.07601196733183</c:v>
                </c:pt>
                <c:pt idx="35">
                  <c:v>16.93355033367954</c:v>
                </c:pt>
                <c:pt idx="36">
                  <c:v>20.47358005095667</c:v>
                </c:pt>
                <c:pt idx="37">
                  <c:v>16.89945579242782</c:v>
                </c:pt>
                <c:pt idx="38">
                  <c:v>16.65481774830098</c:v>
                </c:pt>
                <c:pt idx="39">
                  <c:v>13.18523675073617</c:v>
                </c:pt>
                <c:pt idx="40">
                  <c:v>16.11098724205438</c:v>
                </c:pt>
                <c:pt idx="41">
                  <c:v>19.01496563799127</c:v>
                </c:pt>
                <c:pt idx="42">
                  <c:v>18.62422769313052</c:v>
                </c:pt>
                <c:pt idx="43">
                  <c:v>18.01467154074108</c:v>
                </c:pt>
                <c:pt idx="44">
                  <c:v>17.74631544761866</c:v>
                </c:pt>
                <c:pt idx="45">
                  <c:v>17.07242530985316</c:v>
                </c:pt>
                <c:pt idx="46">
                  <c:v>19.16990520925132</c:v>
                </c:pt>
                <c:pt idx="47">
                  <c:v>16.73534935970208</c:v>
                </c:pt>
                <c:pt idx="48">
                  <c:v>11.19800976636895</c:v>
                </c:pt>
                <c:pt idx="49">
                  <c:v>7.476987973725949</c:v>
                </c:pt>
                <c:pt idx="50">
                  <c:v>8.311339168620085</c:v>
                </c:pt>
                <c:pt idx="51">
                  <c:v>8.854748109571675</c:v>
                </c:pt>
                <c:pt idx="52">
                  <c:v>15.32593212303018</c:v>
                </c:pt>
                <c:pt idx="53">
                  <c:v>16.56557942723934</c:v>
                </c:pt>
                <c:pt idx="54">
                  <c:v>18.04101690023716</c:v>
                </c:pt>
                <c:pt idx="55">
                  <c:v>24.85584134176753</c:v>
                </c:pt>
                <c:pt idx="56">
                  <c:v>19.05046018915779</c:v>
                </c:pt>
                <c:pt idx="57">
                  <c:v>16.16604852777015</c:v>
                </c:pt>
                <c:pt idx="58">
                  <c:v>14.45813681051618</c:v>
                </c:pt>
                <c:pt idx="59">
                  <c:v>13.54125291864761</c:v>
                </c:pt>
                <c:pt idx="60">
                  <c:v>15.04524873294317</c:v>
                </c:pt>
                <c:pt idx="61">
                  <c:v>14.60964333961722</c:v>
                </c:pt>
                <c:pt idx="62">
                  <c:v>15.40892436826586</c:v>
                </c:pt>
                <c:pt idx="63">
                  <c:v>14.72241296306521</c:v>
                </c:pt>
                <c:pt idx="64">
                  <c:v>25.21078201456459</c:v>
                </c:pt>
                <c:pt idx="65">
                  <c:v>18.78634189240416</c:v>
                </c:pt>
                <c:pt idx="66">
                  <c:v>14.5871505774969</c:v>
                </c:pt>
                <c:pt idx="67">
                  <c:v>11.6784605054828</c:v>
                </c:pt>
                <c:pt idx="68">
                  <c:v>12.70469475859646</c:v>
                </c:pt>
                <c:pt idx="69">
                  <c:v>14.8522386420388</c:v>
                </c:pt>
                <c:pt idx="70">
                  <c:v>12.56169870361959</c:v>
                </c:pt>
                <c:pt idx="71">
                  <c:v>16.32726682403723</c:v>
                </c:pt>
                <c:pt idx="72">
                  <c:v>14.9050220360279</c:v>
                </c:pt>
                <c:pt idx="73">
                  <c:v>16.56029560587913</c:v>
                </c:pt>
                <c:pt idx="74">
                  <c:v>17.64024708749676</c:v>
                </c:pt>
                <c:pt idx="75">
                  <c:v>19.85389524238061</c:v>
                </c:pt>
                <c:pt idx="76">
                  <c:v>16.97451922035538</c:v>
                </c:pt>
                <c:pt idx="77">
                  <c:v>18.8263266117022</c:v>
                </c:pt>
                <c:pt idx="78">
                  <c:v>18.56526012700929</c:v>
                </c:pt>
                <c:pt idx="79">
                  <c:v>15.16092499674076</c:v>
                </c:pt>
                <c:pt idx="80">
                  <c:v>16.07886141077415</c:v>
                </c:pt>
                <c:pt idx="81">
                  <c:v>18.71923398608614</c:v>
                </c:pt>
                <c:pt idx="82">
                  <c:v>20.84895094056678</c:v>
                </c:pt>
                <c:pt idx="83">
                  <c:v>15.80150445550491</c:v>
                </c:pt>
                <c:pt idx="84">
                  <c:v>13.43074587274721</c:v>
                </c:pt>
                <c:pt idx="85">
                  <c:v>13.32595594148155</c:v>
                </c:pt>
                <c:pt idx="86">
                  <c:v>13.02011403221644</c:v>
                </c:pt>
                <c:pt idx="87">
                  <c:v>15.72315470060041</c:v>
                </c:pt>
                <c:pt idx="88">
                  <c:v>15.149524643908</c:v>
                </c:pt>
                <c:pt idx="89">
                  <c:v>15.63122368128421</c:v>
                </c:pt>
                <c:pt idx="90">
                  <c:v>20.02887435126536</c:v>
                </c:pt>
                <c:pt idx="91">
                  <c:v>22.89957270522018</c:v>
                </c:pt>
                <c:pt idx="92">
                  <c:v>20.13450099259388</c:v>
                </c:pt>
                <c:pt idx="93">
                  <c:v>7.842531979444534</c:v>
                </c:pt>
                <c:pt idx="94">
                  <c:v>16.35687613600937</c:v>
                </c:pt>
                <c:pt idx="95">
                  <c:v>19.60517365594784</c:v>
                </c:pt>
                <c:pt idx="96">
                  <c:v>18.78025237289341</c:v>
                </c:pt>
                <c:pt idx="97">
                  <c:v>20.35312588276762</c:v>
                </c:pt>
                <c:pt idx="98">
                  <c:v>14.09803973582621</c:v>
                </c:pt>
                <c:pt idx="99">
                  <c:v>15.013185470223</c:v>
                </c:pt>
                <c:pt idx="100">
                  <c:v>23.02076362058365</c:v>
                </c:pt>
                <c:pt idx="101">
                  <c:v>19.13380781208277</c:v>
                </c:pt>
                <c:pt idx="102">
                  <c:v>17.23109488010768</c:v>
                </c:pt>
                <c:pt idx="103">
                  <c:v>14.54937117854643</c:v>
                </c:pt>
                <c:pt idx="104">
                  <c:v>19.71651986446206</c:v>
                </c:pt>
                <c:pt idx="105">
                  <c:v>20.47720876684672</c:v>
                </c:pt>
                <c:pt idx="106">
                  <c:v>28.92322292905376</c:v>
                </c:pt>
                <c:pt idx="107">
                  <c:v>29.77328692494214</c:v>
                </c:pt>
                <c:pt idx="108">
                  <c:v>25.22190133614317</c:v>
                </c:pt>
                <c:pt idx="109">
                  <c:v>23.3922632104041</c:v>
                </c:pt>
                <c:pt idx="110">
                  <c:v>22.43674051499488</c:v>
                </c:pt>
                <c:pt idx="111">
                  <c:v>22.46221286122015</c:v>
                </c:pt>
                <c:pt idx="112">
                  <c:v>25.5536818692908</c:v>
                </c:pt>
                <c:pt idx="113">
                  <c:v>25.26083709465474</c:v>
                </c:pt>
                <c:pt idx="114">
                  <c:v>30.47340252550755</c:v>
                </c:pt>
                <c:pt idx="115">
                  <c:v>29.63170387776976</c:v>
                </c:pt>
                <c:pt idx="116">
                  <c:v>28.46164027146579</c:v>
                </c:pt>
                <c:pt idx="117">
                  <c:v>21.66247350672382</c:v>
                </c:pt>
                <c:pt idx="118">
                  <c:v>25.02995500892095</c:v>
                </c:pt>
                <c:pt idx="119">
                  <c:v>23.10891434771988</c:v>
                </c:pt>
                <c:pt idx="120">
                  <c:v>45.70233786233434</c:v>
                </c:pt>
                <c:pt idx="121">
                  <c:v>45.95680508242802</c:v>
                </c:pt>
                <c:pt idx="122">
                  <c:v>47.55357757571175</c:v>
                </c:pt>
                <c:pt idx="123">
                  <c:v>48.00819834030433</c:v>
                </c:pt>
                <c:pt idx="124">
                  <c:v>45.96850272398476</c:v>
                </c:pt>
                <c:pt idx="125">
                  <c:v>53.47450926825399</c:v>
                </c:pt>
                <c:pt idx="126">
                  <c:v>56.87220223826915</c:v>
                </c:pt>
                <c:pt idx="127">
                  <c:v>39.97696289757743</c:v>
                </c:pt>
                <c:pt idx="128">
                  <c:v>54.38487918965064</c:v>
                </c:pt>
                <c:pt idx="129">
                  <c:v>58.35683103464196</c:v>
                </c:pt>
                <c:pt idx="130">
                  <c:v>50.6411181936651</c:v>
                </c:pt>
                <c:pt idx="131">
                  <c:v>54.25743258001572</c:v>
                </c:pt>
                <c:pt idx="132">
                  <c:v>58.25465095946502</c:v>
                </c:pt>
                <c:pt idx="133">
                  <c:v>43.50668493261552</c:v>
                </c:pt>
                <c:pt idx="134">
                  <c:v>57.3943115404758</c:v>
                </c:pt>
              </c:numCache>
            </c:numRef>
          </c:val>
          <c:smooth val="0"/>
        </c:ser>
        <c:ser>
          <c:idx val="2"/>
          <c:order val="1"/>
          <c:tx>
            <c:v>capital industrial</c:v>
          </c:tx>
          <c:spPr>
            <a:ln w="38100">
              <a:solidFill>
                <a:srgbClr val="FF0000"/>
              </a:solidFill>
              <a:prstDash val="solid"/>
            </a:ln>
          </c:spPr>
          <c:marker>
            <c:symbol val="none"/>
          </c:marker>
          <c:cat>
            <c:numRef>
              <c:f>'[5]tasa de ganancia'!$A$8:$A$142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'[9]tasa de ganancia'!$K$8:$K$142</c:f>
              <c:numCache>
                <c:formatCode>General</c:formatCode>
                <c:ptCount val="135"/>
                <c:pt idx="0">
                  <c:v>7.145729475622633</c:v>
                </c:pt>
                <c:pt idx="1">
                  <c:v>4.163438000015264</c:v>
                </c:pt>
                <c:pt idx="2">
                  <c:v>11.22614242999672</c:v>
                </c:pt>
                <c:pt idx="3">
                  <c:v>9.36722319322524</c:v>
                </c:pt>
                <c:pt idx="4">
                  <c:v>4.915293913141518</c:v>
                </c:pt>
                <c:pt idx="5">
                  <c:v>4.562835799916697</c:v>
                </c:pt>
                <c:pt idx="6">
                  <c:v>2.208347648750702</c:v>
                </c:pt>
                <c:pt idx="7">
                  <c:v>6.266123835982686</c:v>
                </c:pt>
                <c:pt idx="8">
                  <c:v>13.770867477334</c:v>
                </c:pt>
                <c:pt idx="9">
                  <c:v>18.33508152634603</c:v>
                </c:pt>
                <c:pt idx="10">
                  <c:v>13.94001234745</c:v>
                </c:pt>
                <c:pt idx="11">
                  <c:v>17.26951259690448</c:v>
                </c:pt>
                <c:pt idx="12">
                  <c:v>15.07103043592192</c:v>
                </c:pt>
                <c:pt idx="13">
                  <c:v>14.533019255579</c:v>
                </c:pt>
                <c:pt idx="14">
                  <c:v>9.129190780479467</c:v>
                </c:pt>
                <c:pt idx="15">
                  <c:v>4.560815584906037</c:v>
                </c:pt>
                <c:pt idx="16">
                  <c:v>2.506755121344179</c:v>
                </c:pt>
                <c:pt idx="17">
                  <c:v>0.839973883318486</c:v>
                </c:pt>
                <c:pt idx="18">
                  <c:v>3.341048106105561</c:v>
                </c:pt>
                <c:pt idx="19">
                  <c:v>5.879017345652067</c:v>
                </c:pt>
                <c:pt idx="20">
                  <c:v>9.674114086029206</c:v>
                </c:pt>
                <c:pt idx="21">
                  <c:v>4.761918489983433</c:v>
                </c:pt>
                <c:pt idx="22">
                  <c:v>2.968864353752353</c:v>
                </c:pt>
                <c:pt idx="23">
                  <c:v>6.466003262428608</c:v>
                </c:pt>
                <c:pt idx="24">
                  <c:v>2.953775386709012</c:v>
                </c:pt>
                <c:pt idx="25">
                  <c:v>3.400239454402464</c:v>
                </c:pt>
                <c:pt idx="26">
                  <c:v>3.682210197551555</c:v>
                </c:pt>
                <c:pt idx="27">
                  <c:v>6.663565504381434</c:v>
                </c:pt>
                <c:pt idx="28">
                  <c:v>10.38455685112372</c:v>
                </c:pt>
                <c:pt idx="29">
                  <c:v>11.24000209206523</c:v>
                </c:pt>
                <c:pt idx="30">
                  <c:v>10.15151794937024</c:v>
                </c:pt>
                <c:pt idx="31">
                  <c:v>12.96200872437616</c:v>
                </c:pt>
                <c:pt idx="32">
                  <c:v>10.83988999668184</c:v>
                </c:pt>
                <c:pt idx="33">
                  <c:v>13.21247058216571</c:v>
                </c:pt>
                <c:pt idx="34">
                  <c:v>15.49277591108493</c:v>
                </c:pt>
                <c:pt idx="35">
                  <c:v>18.84739551494387</c:v>
                </c:pt>
                <c:pt idx="36">
                  <c:v>21.84287357538242</c:v>
                </c:pt>
                <c:pt idx="37">
                  <c:v>17.46908890546835</c:v>
                </c:pt>
                <c:pt idx="38">
                  <c:v>15.2770578708216</c:v>
                </c:pt>
                <c:pt idx="39">
                  <c:v>11.28476290096827</c:v>
                </c:pt>
                <c:pt idx="40">
                  <c:v>9.92155016812643</c:v>
                </c:pt>
                <c:pt idx="41">
                  <c:v>11.40930575087428</c:v>
                </c:pt>
                <c:pt idx="42">
                  <c:v>13.68581779984197</c:v>
                </c:pt>
                <c:pt idx="43">
                  <c:v>13.33912903343916</c:v>
                </c:pt>
                <c:pt idx="44">
                  <c:v>10.507584997932</c:v>
                </c:pt>
                <c:pt idx="45">
                  <c:v>9.8459483109494</c:v>
                </c:pt>
                <c:pt idx="46">
                  <c:v>8.270331234018547</c:v>
                </c:pt>
                <c:pt idx="47">
                  <c:v>7.261379866667784</c:v>
                </c:pt>
                <c:pt idx="48">
                  <c:v>6.945505511256735</c:v>
                </c:pt>
                <c:pt idx="49">
                  <c:v>6.561134645129028</c:v>
                </c:pt>
                <c:pt idx="50">
                  <c:v>6.418259486393738</c:v>
                </c:pt>
                <c:pt idx="51">
                  <c:v>6.363994130351241</c:v>
                </c:pt>
                <c:pt idx="52">
                  <c:v>8.887815815011177</c:v>
                </c:pt>
                <c:pt idx="53">
                  <c:v>9.652857326919796</c:v>
                </c:pt>
                <c:pt idx="54">
                  <c:v>11.27954342222715</c:v>
                </c:pt>
                <c:pt idx="55">
                  <c:v>10.70741043560693</c:v>
                </c:pt>
                <c:pt idx="56">
                  <c:v>11.6757165213608</c:v>
                </c:pt>
                <c:pt idx="57">
                  <c:v>13.20356482213481</c:v>
                </c:pt>
                <c:pt idx="58">
                  <c:v>10.64765802741927</c:v>
                </c:pt>
                <c:pt idx="59">
                  <c:v>12.12418752853742</c:v>
                </c:pt>
                <c:pt idx="60">
                  <c:v>15.80833940364617</c:v>
                </c:pt>
                <c:pt idx="61">
                  <c:v>17.56255624881435</c:v>
                </c:pt>
                <c:pt idx="62">
                  <c:v>21.51203495493264</c:v>
                </c:pt>
                <c:pt idx="63">
                  <c:v>15.16395250849638</c:v>
                </c:pt>
                <c:pt idx="64">
                  <c:v>18.40041881490328</c:v>
                </c:pt>
                <c:pt idx="65">
                  <c:v>13.97057694603801</c:v>
                </c:pt>
                <c:pt idx="66">
                  <c:v>6.723612403549453</c:v>
                </c:pt>
                <c:pt idx="67">
                  <c:v>3.798763662417764</c:v>
                </c:pt>
                <c:pt idx="68">
                  <c:v>2.91138139255938</c:v>
                </c:pt>
                <c:pt idx="69">
                  <c:v>7.055265305761023</c:v>
                </c:pt>
                <c:pt idx="70">
                  <c:v>4.539022558806378</c:v>
                </c:pt>
                <c:pt idx="71">
                  <c:v>5.867545838912122</c:v>
                </c:pt>
                <c:pt idx="72">
                  <c:v>6.640681234043886</c:v>
                </c:pt>
                <c:pt idx="73">
                  <c:v>11.4380828903016</c:v>
                </c:pt>
                <c:pt idx="74">
                  <c:v>13.05474578313512</c:v>
                </c:pt>
                <c:pt idx="75">
                  <c:v>8.60393909133354</c:v>
                </c:pt>
                <c:pt idx="76">
                  <c:v>13.74350550296833</c:v>
                </c:pt>
                <c:pt idx="77">
                  <c:v>13.74672543967028</c:v>
                </c:pt>
                <c:pt idx="78">
                  <c:v>11.00594585476113</c:v>
                </c:pt>
                <c:pt idx="79">
                  <c:v>11.54172712240645</c:v>
                </c:pt>
                <c:pt idx="80">
                  <c:v>9.740983053927481</c:v>
                </c:pt>
                <c:pt idx="81">
                  <c:v>9.496996901378254</c:v>
                </c:pt>
                <c:pt idx="82">
                  <c:v>11.95851631165222</c:v>
                </c:pt>
                <c:pt idx="83">
                  <c:v>12.5023362036682</c:v>
                </c:pt>
                <c:pt idx="84">
                  <c:v>10.93256432452092</c:v>
                </c:pt>
                <c:pt idx="85">
                  <c:v>8.342341778284088</c:v>
                </c:pt>
                <c:pt idx="86">
                  <c:v>9.804121056811867</c:v>
                </c:pt>
                <c:pt idx="87">
                  <c:v>11.86275463519233</c:v>
                </c:pt>
                <c:pt idx="88">
                  <c:v>12.29209830308174</c:v>
                </c:pt>
                <c:pt idx="89">
                  <c:v>13.30214110097002</c:v>
                </c:pt>
                <c:pt idx="90">
                  <c:v>15.17143898606577</c:v>
                </c:pt>
                <c:pt idx="91">
                  <c:v>11.30387218640986</c:v>
                </c:pt>
                <c:pt idx="92">
                  <c:v>8.440017776043723</c:v>
                </c:pt>
                <c:pt idx="93">
                  <c:v>10.3804853258518</c:v>
                </c:pt>
                <c:pt idx="94">
                  <c:v>16.73361902103309</c:v>
                </c:pt>
                <c:pt idx="95">
                  <c:v>16.59668750173358</c:v>
                </c:pt>
                <c:pt idx="96">
                  <c:v>14.12389734897072</c:v>
                </c:pt>
                <c:pt idx="97">
                  <c:v>14.15059075861335</c:v>
                </c:pt>
                <c:pt idx="98">
                  <c:v>11.5832610412211</c:v>
                </c:pt>
                <c:pt idx="99">
                  <c:v>13.1204470197076</c:v>
                </c:pt>
                <c:pt idx="100">
                  <c:v>15.18373386709312</c:v>
                </c:pt>
                <c:pt idx="101">
                  <c:v>13.88295888213304</c:v>
                </c:pt>
                <c:pt idx="102">
                  <c:v>9.221787310689096</c:v>
                </c:pt>
                <c:pt idx="103">
                  <c:v>8.16318261493631</c:v>
                </c:pt>
                <c:pt idx="104">
                  <c:v>8.632325692266048</c:v>
                </c:pt>
                <c:pt idx="105">
                  <c:v>9.35977683664159</c:v>
                </c:pt>
                <c:pt idx="106">
                  <c:v>9.693403493468858</c:v>
                </c:pt>
                <c:pt idx="107">
                  <c:v>11.4393653900195</c:v>
                </c:pt>
                <c:pt idx="108">
                  <c:v>7.418496652961995</c:v>
                </c:pt>
                <c:pt idx="109">
                  <c:v>9.45209117783537</c:v>
                </c:pt>
                <c:pt idx="110">
                  <c:v>9.89926201776257</c:v>
                </c:pt>
                <c:pt idx="111">
                  <c:v>9.687154533436185</c:v>
                </c:pt>
                <c:pt idx="112">
                  <c:v>10.4725000352426</c:v>
                </c:pt>
                <c:pt idx="113">
                  <c:v>10.8573141164628</c:v>
                </c:pt>
                <c:pt idx="114">
                  <c:v>12.49378329054696</c:v>
                </c:pt>
                <c:pt idx="115">
                  <c:v>14.58657009145483</c:v>
                </c:pt>
                <c:pt idx="116">
                  <c:v>13.99378684013787</c:v>
                </c:pt>
                <c:pt idx="117">
                  <c:v>10.84797758917653</c:v>
                </c:pt>
                <c:pt idx="118">
                  <c:v>12.18727418583061</c:v>
                </c:pt>
                <c:pt idx="119">
                  <c:v>10.34691021915765</c:v>
                </c:pt>
                <c:pt idx="120">
                  <c:v>18.0024351572811</c:v>
                </c:pt>
                <c:pt idx="121">
                  <c:v>18.80243202679906</c:v>
                </c:pt>
                <c:pt idx="122">
                  <c:v>17.74743443555202</c:v>
                </c:pt>
                <c:pt idx="123">
                  <c:v>17.99791241812091</c:v>
                </c:pt>
                <c:pt idx="124">
                  <c:v>17.27761956920202</c:v>
                </c:pt>
                <c:pt idx="125">
                  <c:v>16.77225848683497</c:v>
                </c:pt>
                <c:pt idx="126">
                  <c:v>16.68898770404123</c:v>
                </c:pt>
                <c:pt idx="127">
                  <c:v>16.46295349874466</c:v>
                </c:pt>
                <c:pt idx="128">
                  <c:v>16.57555427660776</c:v>
                </c:pt>
                <c:pt idx="129">
                  <c:v>16.80121763869083</c:v>
                </c:pt>
                <c:pt idx="130">
                  <c:v>16.14401836460553</c:v>
                </c:pt>
                <c:pt idx="131">
                  <c:v>16.19764596989426</c:v>
                </c:pt>
                <c:pt idx="132">
                  <c:v>17.12488833628448</c:v>
                </c:pt>
                <c:pt idx="133">
                  <c:v>16.83632552012289</c:v>
                </c:pt>
                <c:pt idx="134">
                  <c:v>17.0890157100424</c:v>
                </c:pt>
              </c:numCache>
            </c:numRef>
          </c:val>
          <c:smooth val="0"/>
        </c:ser>
        <c:dLbls>
          <c:showLegendKey val="0"/>
          <c:showVal val="0"/>
          <c:showCatName val="0"/>
          <c:showSerName val="0"/>
          <c:showPercent val="0"/>
          <c:showBubbleSize val="0"/>
        </c:dLbls>
        <c:smooth val="0"/>
        <c:axId val="-2136859808"/>
        <c:axId val="-2136863008"/>
      </c:lineChart>
      <c:catAx>
        <c:axId val="-213685980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36863008"/>
        <c:crosses val="autoZero"/>
        <c:auto val="1"/>
        <c:lblAlgn val="ctr"/>
        <c:lblOffset val="0"/>
        <c:tickLblSkip val="5"/>
        <c:tickMarkSkip val="5"/>
        <c:noMultiLvlLbl val="0"/>
      </c:catAx>
      <c:valAx>
        <c:axId val="-2136863008"/>
        <c:scaling>
          <c:orientation val="minMax"/>
          <c:max val="60.0"/>
        </c:scaling>
        <c:delete val="0"/>
        <c:axPos val="l"/>
        <c:majorGridlines>
          <c:spPr>
            <a:ln w="3175">
              <a:solidFill>
                <a:schemeClr val="bg1">
                  <a:lumMod val="65000"/>
                </a:schemeClr>
              </a:solidFill>
              <a:prstDash val="solid"/>
            </a:ln>
          </c:spPr>
        </c:majorGridlines>
        <c:title>
          <c:tx>
            <c:rich>
              <a:bodyPr/>
              <a:lstStyle/>
              <a:p>
                <a:pPr>
                  <a:defRPr sz="800" b="0" i="0" u="none" strike="noStrike" baseline="0">
                    <a:solidFill>
                      <a:srgbClr val="000000"/>
                    </a:solidFill>
                    <a:latin typeface="Arial"/>
                    <a:ea typeface="Arial"/>
                    <a:cs typeface="Arial"/>
                  </a:defRPr>
                </a:pPr>
                <a:r>
                  <a:rPr lang="es-ES_tradnl"/>
                  <a:t>% s/ capital desemb.</a:t>
                </a:r>
              </a:p>
            </c:rich>
          </c:tx>
          <c:layout>
            <c:manualLayout>
              <c:xMode val="edge"/>
              <c:yMode val="edge"/>
              <c:x val="0.0208333079986623"/>
              <c:y val="0.27915202907328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36859808"/>
        <c:crosses val="autoZero"/>
        <c:crossBetween val="between"/>
      </c:valAx>
      <c:spPr>
        <a:noFill/>
        <a:ln w="3175">
          <a:solidFill>
            <a:srgbClr val="000000"/>
          </a:solidFill>
          <a:prstDash val="solid"/>
        </a:ln>
      </c:spPr>
    </c:plotArea>
    <c:legend>
      <c:legendPos val="b"/>
      <c:overlay val="0"/>
      <c:spPr>
        <a:solidFill>
          <a:srgbClr val="FFFFFF"/>
        </a:solidFill>
        <a:ln w="25400">
          <a:noFill/>
        </a:ln>
      </c:spPr>
      <c:txPr>
        <a:bodyPr/>
        <a:lstStyle/>
        <a:p>
          <a:pPr>
            <a:defRPr sz="900" b="0" i="0" u="none" strike="noStrike" baseline="0">
              <a:solidFill>
                <a:srgbClr val="000000"/>
              </a:solidFill>
              <a:latin typeface="Arial"/>
              <a:ea typeface="Arial"/>
              <a:cs typeface="Arial"/>
            </a:defRPr>
          </a:pPr>
          <a:endParaRPr lang="es-ES_tradnl"/>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75503534359341"/>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dLbls>
          <c:showLegendKey val="0"/>
          <c:showVal val="0"/>
          <c:showCatName val="0"/>
          <c:showSerName val="0"/>
          <c:showPercent val="0"/>
          <c:showBubbleSize val="0"/>
        </c:dLbls>
        <c:gapWidth val="0"/>
        <c:overlap val="100"/>
        <c:axId val="2145743184"/>
        <c:axId val="2145746592"/>
      </c:barChart>
      <c:catAx>
        <c:axId val="214574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746592"/>
        <c:crosses val="autoZero"/>
        <c:auto val="1"/>
        <c:lblAlgn val="ctr"/>
        <c:lblOffset val="100"/>
        <c:noMultiLvlLbl val="0"/>
      </c:catAx>
      <c:valAx>
        <c:axId val="2145746592"/>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743184"/>
        <c:crosses val="autoZero"/>
        <c:crossBetween val="between"/>
      </c:valAx>
      <c:spPr>
        <a:noFill/>
        <a:ln>
          <a:solidFill>
            <a:sysClr val="windowText" lastClr="000000"/>
          </a:solidFill>
        </a:ln>
        <a:effectLst/>
      </c:spPr>
    </c:plotArea>
    <c:legend>
      <c:legendPos val="b"/>
      <c:layout>
        <c:manualLayout>
          <c:xMode val="edge"/>
          <c:yMode val="edge"/>
          <c:x val="0.0521800480068196"/>
          <c:y val="0.891926751231024"/>
          <c:w val="0.887092783273886"/>
          <c:h val="0.0691684025728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89708079813887"/>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ser>
          <c:idx val="4"/>
          <c:order val="4"/>
          <c:tx>
            <c:strRef>
              <c:f>'Cuadro 2'!$AE$7</c:f>
              <c:strCache>
                <c:ptCount val="1"/>
                <c:pt idx="0">
                  <c:v>Impuestos exportación_x000d__x000d_</c:v>
                </c:pt>
              </c:strCache>
            </c:strRef>
          </c:tx>
          <c:spPr>
            <a:solidFill>
              <a:srgbClr val="7030A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2'!$AE$8:$AE$142</c:f>
              <c:numCache>
                <c:formatCode>0</c:formatCode>
                <c:ptCount val="135"/>
                <c:pt idx="0">
                  <c:v>91.87083068874515</c:v>
                </c:pt>
                <c:pt idx="1">
                  <c:v>85.7011300858741</c:v>
                </c:pt>
                <c:pt idx="2">
                  <c:v>71.73567564466273</c:v>
                </c:pt>
                <c:pt idx="3">
                  <c:v>54.1635625901292</c:v>
                </c:pt>
                <c:pt idx="4">
                  <c:v>42.15919051413838</c:v>
                </c:pt>
                <c:pt idx="5">
                  <c:v>34.40250117737587</c:v>
                </c:pt>
                <c:pt idx="6">
                  <c:v>0.0</c:v>
                </c:pt>
                <c:pt idx="7">
                  <c:v>0.0</c:v>
                </c:pt>
                <c:pt idx="8">
                  <c:v>0.0</c:v>
                </c:pt>
                <c:pt idx="9">
                  <c:v>16.10298194180954</c:v>
                </c:pt>
                <c:pt idx="10">
                  <c:v>28.19650672227838</c:v>
                </c:pt>
                <c:pt idx="11">
                  <c:v>22.30330288724064</c:v>
                </c:pt>
                <c:pt idx="12">
                  <c:v>26.48985668693332</c:v>
                </c:pt>
                <c:pt idx="13">
                  <c:v>24.59374825291998</c:v>
                </c:pt>
                <c:pt idx="14">
                  <c:v>22.00724596581254</c:v>
                </c:pt>
                <c:pt idx="15">
                  <c:v>23.48734488668952</c:v>
                </c:pt>
                <c:pt idx="16">
                  <c:v>25.09082329159011</c:v>
                </c:pt>
                <c:pt idx="17">
                  <c:v>68.58021700021276</c:v>
                </c:pt>
                <c:pt idx="18">
                  <c:v>47.32939415611602</c:v>
                </c:pt>
                <c:pt idx="19">
                  <c:v>80.21458899264171</c:v>
                </c:pt>
                <c:pt idx="20">
                  <c:v>69.5116147351455</c:v>
                </c:pt>
                <c:pt idx="21">
                  <c:v>63.83683222674843</c:v>
                </c:pt>
                <c:pt idx="22">
                  <c:v>59.35835379072172</c:v>
                </c:pt>
                <c:pt idx="23">
                  <c:v>56.4920250785012</c:v>
                </c:pt>
                <c:pt idx="24">
                  <c:v>0.000968408587772135</c:v>
                </c:pt>
                <c:pt idx="25">
                  <c:v>0.000948099225954033</c:v>
                </c:pt>
                <c:pt idx="26">
                  <c:v>0.000937957606531436</c:v>
                </c:pt>
                <c:pt idx="27">
                  <c:v>0.000885461455671331</c:v>
                </c:pt>
                <c:pt idx="28">
                  <c:v>0.0852549257664621</c:v>
                </c:pt>
                <c:pt idx="29">
                  <c:v>0.0766055773532701</c:v>
                </c:pt>
                <c:pt idx="30">
                  <c:v>0.0408264830200243</c:v>
                </c:pt>
                <c:pt idx="31">
                  <c:v>1.765177465965634</c:v>
                </c:pt>
                <c:pt idx="32">
                  <c:v>0.148657392821037</c:v>
                </c:pt>
                <c:pt idx="33">
                  <c:v>0.0348004304817632</c:v>
                </c:pt>
                <c:pt idx="34">
                  <c:v>0.132568021208137</c:v>
                </c:pt>
                <c:pt idx="35">
                  <c:v>0.104040212216407</c:v>
                </c:pt>
                <c:pt idx="36">
                  <c:v>263.7198865974847</c:v>
                </c:pt>
                <c:pt idx="37">
                  <c:v>374.2134468053321</c:v>
                </c:pt>
                <c:pt idx="38">
                  <c:v>466.6692094326361</c:v>
                </c:pt>
                <c:pt idx="39">
                  <c:v>224.5973790992904</c:v>
                </c:pt>
                <c:pt idx="40">
                  <c:v>146.6912235964388</c:v>
                </c:pt>
                <c:pt idx="41">
                  <c:v>162.2031040958433</c:v>
                </c:pt>
                <c:pt idx="42">
                  <c:v>248.5546566932097</c:v>
                </c:pt>
                <c:pt idx="43">
                  <c:v>309.0910892089689</c:v>
                </c:pt>
                <c:pt idx="44">
                  <c:v>123.5443880082498</c:v>
                </c:pt>
                <c:pt idx="45">
                  <c:v>77.37013055549218</c:v>
                </c:pt>
                <c:pt idx="46">
                  <c:v>193.37987367191</c:v>
                </c:pt>
                <c:pt idx="47">
                  <c:v>122.4722147593378</c:v>
                </c:pt>
                <c:pt idx="48">
                  <c:v>62.6861349025858</c:v>
                </c:pt>
                <c:pt idx="49">
                  <c:v>18.71621823638382</c:v>
                </c:pt>
                <c:pt idx="50">
                  <c:v>16.47462330454118</c:v>
                </c:pt>
                <c:pt idx="51">
                  <c:v>1.598846171971186</c:v>
                </c:pt>
                <c:pt idx="52">
                  <c:v>0.56854765118311</c:v>
                </c:pt>
                <c:pt idx="53">
                  <c:v>0.861621653017411</c:v>
                </c:pt>
                <c:pt idx="54">
                  <c:v>0.621562993324857</c:v>
                </c:pt>
                <c:pt idx="55">
                  <c:v>0.344676291990873</c:v>
                </c:pt>
                <c:pt idx="56">
                  <c:v>0.36979338115302</c:v>
                </c:pt>
                <c:pt idx="57">
                  <c:v>0.698087241790993</c:v>
                </c:pt>
                <c:pt idx="58">
                  <c:v>1.185976247473549</c:v>
                </c:pt>
                <c:pt idx="59">
                  <c:v>0.389665651956324</c:v>
                </c:pt>
                <c:pt idx="60">
                  <c:v>0.166392295034075</c:v>
                </c:pt>
                <c:pt idx="61">
                  <c:v>0.0127044890588582</c:v>
                </c:pt>
                <c:pt idx="62">
                  <c:v>0.0170925935628136</c:v>
                </c:pt>
                <c:pt idx="63">
                  <c:v>0.0</c:v>
                </c:pt>
                <c:pt idx="64">
                  <c:v>0.0</c:v>
                </c:pt>
                <c:pt idx="65">
                  <c:v>0.0</c:v>
                </c:pt>
                <c:pt idx="66">
                  <c:v>0.0</c:v>
                </c:pt>
                <c:pt idx="67">
                  <c:v>0.0</c:v>
                </c:pt>
                <c:pt idx="68">
                  <c:v>0.0</c:v>
                </c:pt>
                <c:pt idx="69">
                  <c:v>0.0</c:v>
                </c:pt>
                <c:pt idx="70">
                  <c:v>0.0</c:v>
                </c:pt>
                <c:pt idx="71">
                  <c:v>0.0</c:v>
                </c:pt>
                <c:pt idx="72">
                  <c:v>0.0</c:v>
                </c:pt>
                <c:pt idx="73">
                  <c:v>10.7514579921448</c:v>
                </c:pt>
                <c:pt idx="74">
                  <c:v>2019.285327080675</c:v>
                </c:pt>
                <c:pt idx="75">
                  <c:v>1185.771945939011</c:v>
                </c:pt>
                <c:pt idx="76">
                  <c:v>213.7402457780323</c:v>
                </c:pt>
                <c:pt idx="77">
                  <c:v>2197.753882896587</c:v>
                </c:pt>
                <c:pt idx="78">
                  <c:v>3034.679867204017</c:v>
                </c:pt>
                <c:pt idx="79">
                  <c:v>1507.797230427236</c:v>
                </c:pt>
                <c:pt idx="80">
                  <c:v>907.179000654738</c:v>
                </c:pt>
                <c:pt idx="81">
                  <c:v>791.3792760020043</c:v>
                </c:pt>
                <c:pt idx="82">
                  <c:v>521.5579429837293</c:v>
                </c:pt>
                <c:pt idx="83">
                  <c:v>751.1531688172844</c:v>
                </c:pt>
                <c:pt idx="84">
                  <c:v>877.1542296259773</c:v>
                </c:pt>
                <c:pt idx="85">
                  <c:v>3298.509806567712</c:v>
                </c:pt>
                <c:pt idx="86">
                  <c:v>2599.60038781896</c:v>
                </c:pt>
                <c:pt idx="87">
                  <c:v>2042.12734594711</c:v>
                </c:pt>
                <c:pt idx="88">
                  <c:v>2014.948936559655</c:v>
                </c:pt>
                <c:pt idx="89">
                  <c:v>2277.689457268819</c:v>
                </c:pt>
                <c:pt idx="90">
                  <c:v>3628.207840903058</c:v>
                </c:pt>
                <c:pt idx="91">
                  <c:v>4484.96662808443</c:v>
                </c:pt>
                <c:pt idx="92">
                  <c:v>2871.230688284702</c:v>
                </c:pt>
                <c:pt idx="93">
                  <c:v>2280.863427473903</c:v>
                </c:pt>
                <c:pt idx="94">
                  <c:v>4524.592548234745</c:v>
                </c:pt>
                <c:pt idx="95">
                  <c:v>1430.690742843402</c:v>
                </c:pt>
                <c:pt idx="96">
                  <c:v>193.3340762321398</c:v>
                </c:pt>
                <c:pt idx="97">
                  <c:v>101.2368853447927</c:v>
                </c:pt>
                <c:pt idx="98">
                  <c:v>280.5494269762206</c:v>
                </c:pt>
                <c:pt idx="99">
                  <c:v>541.9402085609029</c:v>
                </c:pt>
                <c:pt idx="100">
                  <c:v>1808.262254494334</c:v>
                </c:pt>
                <c:pt idx="101">
                  <c:v>5040.528440253185</c:v>
                </c:pt>
                <c:pt idx="102">
                  <c:v>4223.00743614479</c:v>
                </c:pt>
                <c:pt idx="103">
                  <c:v>7004.858655306517</c:v>
                </c:pt>
                <c:pt idx="104">
                  <c:v>3624.387149792317</c:v>
                </c:pt>
                <c:pt idx="105">
                  <c:v>1012.295477779785</c:v>
                </c:pt>
                <c:pt idx="106">
                  <c:v>789.8041285560001</c:v>
                </c:pt>
                <c:pt idx="107">
                  <c:v>8996.626949406207</c:v>
                </c:pt>
                <c:pt idx="108">
                  <c:v>4292.086880353727</c:v>
                </c:pt>
                <c:pt idx="109">
                  <c:v>1141.28357032174</c:v>
                </c:pt>
                <c:pt idx="110">
                  <c:v>110.1193427569578</c:v>
                </c:pt>
                <c:pt idx="111">
                  <c:v>41.08621725287387</c:v>
                </c:pt>
                <c:pt idx="112">
                  <c:v>48.53998098164789</c:v>
                </c:pt>
                <c:pt idx="113">
                  <c:v>44.0200632772198</c:v>
                </c:pt>
                <c:pt idx="114">
                  <c:v>41.02153735921274</c:v>
                </c:pt>
                <c:pt idx="115">
                  <c:v>8.744108367615672</c:v>
                </c:pt>
                <c:pt idx="116">
                  <c:v>40.4319837694899</c:v>
                </c:pt>
                <c:pt idx="117">
                  <c:v>36.5261193181466</c:v>
                </c:pt>
                <c:pt idx="118">
                  <c:v>47.19666082149065</c:v>
                </c:pt>
                <c:pt idx="119">
                  <c:v>77.52008638580034</c:v>
                </c:pt>
                <c:pt idx="120">
                  <c:v>3729.636579938608</c:v>
                </c:pt>
                <c:pt idx="121">
                  <c:v>7388.66412421201</c:v>
                </c:pt>
                <c:pt idx="122">
                  <c:v>7478.0</c:v>
                </c:pt>
                <c:pt idx="123">
                  <c:v>7435.20040975781</c:v>
                </c:pt>
                <c:pt idx="124">
                  <c:v>7875.566108241425</c:v>
                </c:pt>
                <c:pt idx="125">
                  <c:v>10788.14080008497</c:v>
                </c:pt>
                <c:pt idx="126">
                  <c:v>13065.54618993579</c:v>
                </c:pt>
                <c:pt idx="127">
                  <c:v>10789.6341265728</c:v>
                </c:pt>
                <c:pt idx="128">
                  <c:v>12764.31221979609</c:v>
                </c:pt>
                <c:pt idx="129">
                  <c:v>11963.70420579247</c:v>
                </c:pt>
                <c:pt idx="130">
                  <c:v>13299.76641142501</c:v>
                </c:pt>
                <c:pt idx="131">
                  <c:v>8517.80395713694</c:v>
                </c:pt>
                <c:pt idx="132">
                  <c:v>9581.947332289023</c:v>
                </c:pt>
                <c:pt idx="133">
                  <c:v>7634.11250657847</c:v>
                </c:pt>
                <c:pt idx="134">
                  <c:v>4855.12694450274</c:v>
                </c:pt>
              </c:numCache>
            </c:numRef>
          </c:val>
        </c:ser>
        <c:dLbls>
          <c:showLegendKey val="0"/>
          <c:showVal val="0"/>
          <c:showCatName val="0"/>
          <c:showSerName val="0"/>
          <c:showPercent val="0"/>
          <c:showBubbleSize val="0"/>
        </c:dLbls>
        <c:gapWidth val="0"/>
        <c:overlap val="100"/>
        <c:axId val="-2135529088"/>
        <c:axId val="-2135525760"/>
      </c:barChart>
      <c:catAx>
        <c:axId val="-21355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525760"/>
        <c:crosses val="autoZero"/>
        <c:auto val="1"/>
        <c:lblAlgn val="ctr"/>
        <c:lblOffset val="100"/>
        <c:noMultiLvlLbl val="0"/>
      </c:catAx>
      <c:valAx>
        <c:axId val="-2135525760"/>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529088"/>
        <c:crosses val="autoZero"/>
        <c:crossBetween val="between"/>
      </c:valAx>
      <c:spPr>
        <a:noFill/>
        <a:ln>
          <a:solidFill>
            <a:sysClr val="windowText" lastClr="000000"/>
          </a:solidFill>
        </a:ln>
        <a:effectLst/>
      </c:spPr>
    </c:plotArea>
    <c:legend>
      <c:legendPos val="b"/>
      <c:layout>
        <c:manualLayout>
          <c:xMode val="edge"/>
          <c:yMode val="edge"/>
          <c:x val="0.0521800480068196"/>
          <c:y val="0.891926751231024"/>
          <c:w val="0.887092783273886"/>
          <c:h val="0.0691684025728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solidFill>
      <a:schemeClr val="bg1"/>
    </a:solidFill>
    <a:ln w="9525" cap="flat" cmpd="sng" algn="ctr">
      <a:noFill/>
      <a:round/>
    </a:ln>
    <a:effectLst/>
  </c:spPr>
  <c:txPr>
    <a:bodyPr/>
    <a:lstStyle/>
    <a:p>
      <a:pPr>
        <a:defRPr/>
      </a:pPr>
      <a:endParaRPr lang="es-ES_tradn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4028681197459"/>
          <c:y val="0.0746485333936366"/>
          <c:w val="0.855935182015292"/>
          <c:h val="0.772650159560117"/>
        </c:manualLayout>
      </c:layout>
      <c:lineChart>
        <c:grouping val="standard"/>
        <c:varyColors val="0"/>
        <c:ser>
          <c:idx val="1"/>
          <c:order val="0"/>
          <c:spPr>
            <a:ln w="25400">
              <a:solidFill>
                <a:srgbClr val="000000"/>
              </a:solidFill>
              <a:prstDash val="solid"/>
            </a:ln>
          </c:spPr>
          <c:marker>
            <c:symbol val="none"/>
          </c:marker>
          <c:cat>
            <c:numRef>
              <c:f>'[1]tipo de cambio'!$A$12:$A$146</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'[1]tipo de cambio'!$U$12:$U$146</c:f>
              <c:numCache>
                <c:formatCode>General</c:formatCode>
                <c:ptCount val="135"/>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100.0</c:v>
                </c:pt>
                <c:pt idx="27">
                  <c:v>100.0</c:v>
                </c:pt>
                <c:pt idx="28">
                  <c:v>100.0</c:v>
                </c:pt>
                <c:pt idx="29">
                  <c:v>100.0</c:v>
                </c:pt>
                <c:pt idx="30">
                  <c:v>100.0</c:v>
                </c:pt>
                <c:pt idx="31">
                  <c:v>100.0</c:v>
                </c:pt>
                <c:pt idx="32">
                  <c:v>100.0</c:v>
                </c:pt>
                <c:pt idx="33">
                  <c:v>100.0</c:v>
                </c:pt>
                <c:pt idx="34">
                  <c:v>100.0</c:v>
                </c:pt>
                <c:pt idx="35">
                  <c:v>100.0</c:v>
                </c:pt>
                <c:pt idx="36">
                  <c:v>100.0</c:v>
                </c:pt>
                <c:pt idx="37">
                  <c:v>100.0</c:v>
                </c:pt>
                <c:pt idx="38">
                  <c:v>100.0</c:v>
                </c:pt>
                <c:pt idx="39">
                  <c:v>100.0</c:v>
                </c:pt>
                <c:pt idx="40">
                  <c:v>100.0</c:v>
                </c:pt>
                <c:pt idx="41">
                  <c:v>100.0</c:v>
                </c:pt>
                <c:pt idx="42">
                  <c:v>100.0</c:v>
                </c:pt>
                <c:pt idx="43">
                  <c:v>100.0</c:v>
                </c:pt>
                <c:pt idx="44">
                  <c:v>100.0</c:v>
                </c:pt>
                <c:pt idx="45">
                  <c:v>100.0</c:v>
                </c:pt>
                <c:pt idx="46">
                  <c:v>100.0</c:v>
                </c:pt>
                <c:pt idx="47">
                  <c:v>100.0</c:v>
                </c:pt>
                <c:pt idx="48">
                  <c:v>100.0</c:v>
                </c:pt>
                <c:pt idx="49">
                  <c:v>100.0</c:v>
                </c:pt>
                <c:pt idx="50">
                  <c:v>100.0</c:v>
                </c:pt>
                <c:pt idx="51">
                  <c:v>100.0</c:v>
                </c:pt>
                <c:pt idx="52">
                  <c:v>100.0</c:v>
                </c:pt>
                <c:pt idx="53">
                  <c:v>100.0</c:v>
                </c:pt>
                <c:pt idx="54">
                  <c:v>100.0</c:v>
                </c:pt>
                <c:pt idx="55">
                  <c:v>100.0</c:v>
                </c:pt>
                <c:pt idx="56">
                  <c:v>100.0</c:v>
                </c:pt>
                <c:pt idx="57">
                  <c:v>100.0</c:v>
                </c:pt>
                <c:pt idx="58">
                  <c:v>100.0</c:v>
                </c:pt>
                <c:pt idx="59">
                  <c:v>100.0</c:v>
                </c:pt>
                <c:pt idx="60">
                  <c:v>100.0</c:v>
                </c:pt>
                <c:pt idx="61">
                  <c:v>100.0</c:v>
                </c:pt>
                <c:pt idx="62">
                  <c:v>100.0</c:v>
                </c:pt>
                <c:pt idx="63">
                  <c:v>100.0</c:v>
                </c:pt>
                <c:pt idx="64">
                  <c:v>100.0</c:v>
                </c:pt>
                <c:pt idx="65">
                  <c:v>100.0</c:v>
                </c:pt>
                <c:pt idx="66">
                  <c:v>100.0</c:v>
                </c:pt>
                <c:pt idx="67">
                  <c:v>100.0</c:v>
                </c:pt>
                <c:pt idx="68">
                  <c:v>100.0</c:v>
                </c:pt>
                <c:pt idx="69">
                  <c:v>100.0</c:v>
                </c:pt>
                <c:pt idx="70">
                  <c:v>100.0</c:v>
                </c:pt>
                <c:pt idx="71">
                  <c:v>100.0</c:v>
                </c:pt>
                <c:pt idx="72">
                  <c:v>100.0</c:v>
                </c:pt>
                <c:pt idx="73">
                  <c:v>100.0</c:v>
                </c:pt>
                <c:pt idx="74">
                  <c:v>100.0</c:v>
                </c:pt>
                <c:pt idx="75">
                  <c:v>100.0</c:v>
                </c:pt>
                <c:pt idx="76">
                  <c:v>100.0</c:v>
                </c:pt>
                <c:pt idx="77">
                  <c:v>100.0</c:v>
                </c:pt>
                <c:pt idx="78">
                  <c:v>100.0</c:v>
                </c:pt>
                <c:pt idx="79">
                  <c:v>100.0</c:v>
                </c:pt>
                <c:pt idx="80">
                  <c:v>100.0</c:v>
                </c:pt>
                <c:pt idx="81">
                  <c:v>100.0</c:v>
                </c:pt>
                <c:pt idx="82">
                  <c:v>100.0</c:v>
                </c:pt>
                <c:pt idx="83">
                  <c:v>100.0</c:v>
                </c:pt>
                <c:pt idx="84">
                  <c:v>100.0</c:v>
                </c:pt>
                <c:pt idx="85">
                  <c:v>100.0</c:v>
                </c:pt>
                <c:pt idx="86">
                  <c:v>100.0</c:v>
                </c:pt>
                <c:pt idx="87">
                  <c:v>100.0</c:v>
                </c:pt>
                <c:pt idx="88">
                  <c:v>100.0</c:v>
                </c:pt>
                <c:pt idx="89">
                  <c:v>100.0</c:v>
                </c:pt>
                <c:pt idx="90">
                  <c:v>100.0</c:v>
                </c:pt>
                <c:pt idx="91">
                  <c:v>100.0</c:v>
                </c:pt>
                <c:pt idx="92">
                  <c:v>100.0</c:v>
                </c:pt>
                <c:pt idx="93">
                  <c:v>100.0</c:v>
                </c:pt>
                <c:pt idx="94">
                  <c:v>100.0</c:v>
                </c:pt>
                <c:pt idx="95">
                  <c:v>100.0</c:v>
                </c:pt>
                <c:pt idx="96">
                  <c:v>100.0</c:v>
                </c:pt>
                <c:pt idx="97">
                  <c:v>100.0</c:v>
                </c:pt>
                <c:pt idx="98">
                  <c:v>100.0</c:v>
                </c:pt>
                <c:pt idx="99">
                  <c:v>100.0</c:v>
                </c:pt>
                <c:pt idx="100">
                  <c:v>100.0</c:v>
                </c:pt>
                <c:pt idx="101">
                  <c:v>100.0</c:v>
                </c:pt>
                <c:pt idx="102">
                  <c:v>100.0</c:v>
                </c:pt>
                <c:pt idx="103">
                  <c:v>100.0</c:v>
                </c:pt>
                <c:pt idx="104">
                  <c:v>100.0</c:v>
                </c:pt>
                <c:pt idx="105">
                  <c:v>100.0</c:v>
                </c:pt>
                <c:pt idx="106">
                  <c:v>100.0</c:v>
                </c:pt>
                <c:pt idx="107">
                  <c:v>100.0</c:v>
                </c:pt>
                <c:pt idx="108">
                  <c:v>100.0</c:v>
                </c:pt>
                <c:pt idx="109">
                  <c:v>100.0</c:v>
                </c:pt>
                <c:pt idx="110">
                  <c:v>100.0</c:v>
                </c:pt>
                <c:pt idx="111">
                  <c:v>100.0</c:v>
                </c:pt>
                <c:pt idx="112">
                  <c:v>100.0</c:v>
                </c:pt>
                <c:pt idx="113">
                  <c:v>100.0</c:v>
                </c:pt>
                <c:pt idx="114">
                  <c:v>100.0</c:v>
                </c:pt>
                <c:pt idx="115">
                  <c:v>100.0</c:v>
                </c:pt>
                <c:pt idx="116">
                  <c:v>100.0</c:v>
                </c:pt>
                <c:pt idx="117">
                  <c:v>100.0</c:v>
                </c:pt>
                <c:pt idx="118">
                  <c:v>100.0</c:v>
                </c:pt>
                <c:pt idx="119">
                  <c:v>100.0</c:v>
                </c:pt>
                <c:pt idx="120">
                  <c:v>100.0</c:v>
                </c:pt>
                <c:pt idx="121">
                  <c:v>100.0</c:v>
                </c:pt>
                <c:pt idx="122">
                  <c:v>100.0</c:v>
                </c:pt>
                <c:pt idx="123">
                  <c:v>100.0</c:v>
                </c:pt>
                <c:pt idx="124">
                  <c:v>100.0</c:v>
                </c:pt>
                <c:pt idx="125">
                  <c:v>100.0</c:v>
                </c:pt>
                <c:pt idx="126">
                  <c:v>100.0</c:v>
                </c:pt>
                <c:pt idx="127">
                  <c:v>100.0</c:v>
                </c:pt>
                <c:pt idx="128">
                  <c:v>100.0</c:v>
                </c:pt>
                <c:pt idx="129">
                  <c:v>100.0</c:v>
                </c:pt>
                <c:pt idx="130">
                  <c:v>100.0</c:v>
                </c:pt>
                <c:pt idx="131">
                  <c:v>100.0</c:v>
                </c:pt>
                <c:pt idx="132">
                  <c:v>100.0</c:v>
                </c:pt>
                <c:pt idx="133">
                  <c:v>100.0</c:v>
                </c:pt>
                <c:pt idx="134">
                  <c:v>100.0</c:v>
                </c:pt>
              </c:numCache>
            </c:numRef>
          </c:val>
          <c:smooth val="0"/>
        </c:ser>
        <c:ser>
          <c:idx val="2"/>
          <c:order val="1"/>
          <c:tx>
            <c:v>por IPC + product. trabajo dde. 1935</c:v>
          </c:tx>
          <c:spPr>
            <a:ln w="28575">
              <a:solidFill>
                <a:srgbClr val="DD0806"/>
              </a:solidFill>
              <a:prstDash val="solid"/>
            </a:ln>
          </c:spPr>
          <c:marker>
            <c:symbol val="none"/>
          </c:marker>
          <c:cat>
            <c:numRef>
              <c:f>'[1]tipo de cambio'!$A$12:$A$146</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'[1]tipo de cambio'!$CB$12:$CB$146</c:f>
              <c:numCache>
                <c:formatCode>0.0</c:formatCode>
                <c:ptCount val="135"/>
                <c:pt idx="0">
                  <c:v>137.586071180432</c:v>
                </c:pt>
                <c:pt idx="1">
                  <c:v>136.3332343137222</c:v>
                </c:pt>
                <c:pt idx="2">
                  <c:v>154.4873879108657</c:v>
                </c:pt>
                <c:pt idx="3">
                  <c:v>108.2334234149511</c:v>
                </c:pt>
                <c:pt idx="4">
                  <c:v>114.6843023451151</c:v>
                </c:pt>
                <c:pt idx="5">
                  <c:v>138.8345953791321</c:v>
                </c:pt>
                <c:pt idx="6">
                  <c:v>135.8138866699227</c:v>
                </c:pt>
                <c:pt idx="7">
                  <c:v>122.8037861461402</c:v>
                </c:pt>
                <c:pt idx="8">
                  <c:v>110.429533447999</c:v>
                </c:pt>
                <c:pt idx="9">
                  <c:v>84.4962588010773</c:v>
                </c:pt>
                <c:pt idx="10">
                  <c:v>95.47689163011178</c:v>
                </c:pt>
                <c:pt idx="11">
                  <c:v>101.1961633967938</c:v>
                </c:pt>
                <c:pt idx="12">
                  <c:v>100.5533378459059</c:v>
                </c:pt>
                <c:pt idx="13">
                  <c:v>113.1840321761548</c:v>
                </c:pt>
                <c:pt idx="14">
                  <c:v>129.383921602855</c:v>
                </c:pt>
                <c:pt idx="15">
                  <c:v>136.2484621644602</c:v>
                </c:pt>
                <c:pt idx="16">
                  <c:v>134.2562689162647</c:v>
                </c:pt>
                <c:pt idx="17">
                  <c:v>140.732424932356</c:v>
                </c:pt>
                <c:pt idx="18">
                  <c:v>149.46195766209</c:v>
                </c:pt>
                <c:pt idx="19">
                  <c:v>142.4731841950235</c:v>
                </c:pt>
                <c:pt idx="20">
                  <c:v>138.2857056627228</c:v>
                </c:pt>
                <c:pt idx="21">
                  <c:v>128.1513279925228</c:v>
                </c:pt>
                <c:pt idx="22">
                  <c:v>129.903421400162</c:v>
                </c:pt>
                <c:pt idx="23">
                  <c:v>136.4016932523372</c:v>
                </c:pt>
                <c:pt idx="24">
                  <c:v>139.8230293455044</c:v>
                </c:pt>
                <c:pt idx="25">
                  <c:v>134.1842726251387</c:v>
                </c:pt>
                <c:pt idx="26">
                  <c:v>144.1163955705414</c:v>
                </c:pt>
                <c:pt idx="27">
                  <c:v>152.6605913622711</c:v>
                </c:pt>
                <c:pt idx="28">
                  <c:v>149.3698094661655</c:v>
                </c:pt>
                <c:pt idx="29">
                  <c:v>150.8189110847746</c:v>
                </c:pt>
                <c:pt idx="30">
                  <c:v>151.5068825392586</c:v>
                </c:pt>
                <c:pt idx="31">
                  <c:v>152.2335298647565</c:v>
                </c:pt>
                <c:pt idx="32">
                  <c:v>150.8259881300134</c:v>
                </c:pt>
                <c:pt idx="33">
                  <c:v>159.0680709224327</c:v>
                </c:pt>
                <c:pt idx="34">
                  <c:v>160.6377205356065</c:v>
                </c:pt>
                <c:pt idx="35">
                  <c:v>165.569155079539</c:v>
                </c:pt>
                <c:pt idx="36">
                  <c:v>180.108540253311</c:v>
                </c:pt>
                <c:pt idx="37">
                  <c:v>143.7676843851075</c:v>
                </c:pt>
                <c:pt idx="38">
                  <c:v>131.8892066938752</c:v>
                </c:pt>
                <c:pt idx="39">
                  <c:v>105.8604783492537</c:v>
                </c:pt>
                <c:pt idx="40">
                  <c:v>107.5541553003017</c:v>
                </c:pt>
                <c:pt idx="41">
                  <c:v>99.074200989831</c:v>
                </c:pt>
                <c:pt idx="42">
                  <c:v>100.3229504837183</c:v>
                </c:pt>
                <c:pt idx="43">
                  <c:v>112.0740598971187</c:v>
                </c:pt>
                <c:pt idx="44">
                  <c:v>108.397977761066</c:v>
                </c:pt>
                <c:pt idx="45">
                  <c:v>114.0469130114995</c:v>
                </c:pt>
                <c:pt idx="46">
                  <c:v>115.1056816754195</c:v>
                </c:pt>
                <c:pt idx="47">
                  <c:v>114.6209196199842</c:v>
                </c:pt>
                <c:pt idx="48">
                  <c:v>103.5527024427169</c:v>
                </c:pt>
                <c:pt idx="49">
                  <c:v>77.61277302444201</c:v>
                </c:pt>
                <c:pt idx="50">
                  <c:v>68.68190984980997</c:v>
                </c:pt>
                <c:pt idx="51">
                  <c:v>86.94211045755441</c:v>
                </c:pt>
                <c:pt idx="52">
                  <c:v>81.20142303876286</c:v>
                </c:pt>
                <c:pt idx="53">
                  <c:v>81.94837381047972</c:v>
                </c:pt>
                <c:pt idx="54">
                  <c:v>97.69542419801454</c:v>
                </c:pt>
                <c:pt idx="55">
                  <c:v>94.73848538722564</c:v>
                </c:pt>
                <c:pt idx="56">
                  <c:v>86.11796293093578</c:v>
                </c:pt>
                <c:pt idx="57">
                  <c:v>88.57788631847502</c:v>
                </c:pt>
                <c:pt idx="58">
                  <c:v>99.02767412814364</c:v>
                </c:pt>
                <c:pt idx="59">
                  <c:v>106.6599178740929</c:v>
                </c:pt>
                <c:pt idx="60">
                  <c:v>105.9950695162462</c:v>
                </c:pt>
                <c:pt idx="61">
                  <c:v>116.065654984033</c:v>
                </c:pt>
                <c:pt idx="62">
                  <c:v>122.0294376912143</c:v>
                </c:pt>
                <c:pt idx="63">
                  <c:v>142.0621446941534</c:v>
                </c:pt>
                <c:pt idx="64">
                  <c:v>129.8732217354836</c:v>
                </c:pt>
                <c:pt idx="65">
                  <c:v>124.6936783745272</c:v>
                </c:pt>
                <c:pt idx="66">
                  <c:v>136.2223866670907</c:v>
                </c:pt>
                <c:pt idx="67">
                  <c:v>192.5592336461514</c:v>
                </c:pt>
                <c:pt idx="68">
                  <c:v>202.8252462555533</c:v>
                </c:pt>
                <c:pt idx="69">
                  <c:v>197.1480683156565</c:v>
                </c:pt>
                <c:pt idx="70">
                  <c:v>240.6640306962185</c:v>
                </c:pt>
                <c:pt idx="71">
                  <c:v>300.9661560531569</c:v>
                </c:pt>
                <c:pt idx="72">
                  <c:v>295.8384369851136</c:v>
                </c:pt>
                <c:pt idx="73">
                  <c:v>244.6136830048279</c:v>
                </c:pt>
                <c:pt idx="74">
                  <c:v>104.7055428107879</c:v>
                </c:pt>
                <c:pt idx="75">
                  <c:v>124.1736469364204</c:v>
                </c:pt>
                <c:pt idx="76">
                  <c:v>153.9581803059936</c:v>
                </c:pt>
                <c:pt idx="77">
                  <c:v>83.30774083329423</c:v>
                </c:pt>
                <c:pt idx="78">
                  <c:v>93.01400602292451</c:v>
                </c:pt>
                <c:pt idx="79">
                  <c:v>96.30158022288883</c:v>
                </c:pt>
                <c:pt idx="80">
                  <c:v>95.90235741999557</c:v>
                </c:pt>
                <c:pt idx="81">
                  <c:v>99.72026625168895</c:v>
                </c:pt>
                <c:pt idx="82">
                  <c:v>114.2378838064075</c:v>
                </c:pt>
                <c:pt idx="83">
                  <c:v>115.951486095878</c:v>
                </c:pt>
                <c:pt idx="84">
                  <c:v>121.3764822694176</c:v>
                </c:pt>
                <c:pt idx="85">
                  <c:v>100.043808227945</c:v>
                </c:pt>
                <c:pt idx="86">
                  <c:v>101.9385212377473</c:v>
                </c:pt>
                <c:pt idx="87">
                  <c:v>96.46928147356078</c:v>
                </c:pt>
                <c:pt idx="88">
                  <c:v>95.5352530862682</c:v>
                </c:pt>
                <c:pt idx="89">
                  <c:v>104.9703023050106</c:v>
                </c:pt>
                <c:pt idx="90">
                  <c:v>94.12834313037015</c:v>
                </c:pt>
                <c:pt idx="91">
                  <c:v>132.2127925560133</c:v>
                </c:pt>
                <c:pt idx="92">
                  <c:v>147.0835196457913</c:v>
                </c:pt>
                <c:pt idx="93">
                  <c:v>147.0886804112935</c:v>
                </c:pt>
                <c:pt idx="94">
                  <c:v>110.7481101141965</c:v>
                </c:pt>
                <c:pt idx="95">
                  <c:v>120.1381063946873</c:v>
                </c:pt>
                <c:pt idx="96">
                  <c:v>160.8252777630382</c:v>
                </c:pt>
                <c:pt idx="97">
                  <c:v>189.392828190831</c:v>
                </c:pt>
                <c:pt idx="98">
                  <c:v>229.3238858299337</c:v>
                </c:pt>
                <c:pt idx="99">
                  <c:v>187.4438538159502</c:v>
                </c:pt>
                <c:pt idx="100">
                  <c:v>96.42105950182991</c:v>
                </c:pt>
                <c:pt idx="101">
                  <c:v>85.6901649340104</c:v>
                </c:pt>
                <c:pt idx="102">
                  <c:v>97.21109538426382</c:v>
                </c:pt>
                <c:pt idx="103">
                  <c:v>90.31700489696848</c:v>
                </c:pt>
                <c:pt idx="104">
                  <c:v>95.9430279253245</c:v>
                </c:pt>
                <c:pt idx="105">
                  <c:v>95.04254559873461</c:v>
                </c:pt>
                <c:pt idx="106">
                  <c:v>111.2262906576881</c:v>
                </c:pt>
                <c:pt idx="107">
                  <c:v>75.52990628091896</c:v>
                </c:pt>
                <c:pt idx="108">
                  <c:v>163.1675685146503</c:v>
                </c:pt>
                <c:pt idx="109">
                  <c:v>176.9311899957654</c:v>
                </c:pt>
                <c:pt idx="110">
                  <c:v>192.3029634179202</c:v>
                </c:pt>
                <c:pt idx="111">
                  <c:v>199.6804510848127</c:v>
                </c:pt>
                <c:pt idx="112">
                  <c:v>198.7685484647198</c:v>
                </c:pt>
                <c:pt idx="113">
                  <c:v>209.4955793344031</c:v>
                </c:pt>
                <c:pt idx="114">
                  <c:v>190.7770535521343</c:v>
                </c:pt>
                <c:pt idx="115">
                  <c:v>183.6604905422193</c:v>
                </c:pt>
                <c:pt idx="116">
                  <c:v>186.015522351524</c:v>
                </c:pt>
                <c:pt idx="117">
                  <c:v>200.556634613777</c:v>
                </c:pt>
                <c:pt idx="118">
                  <c:v>180.9659056768413</c:v>
                </c:pt>
                <c:pt idx="119">
                  <c:v>185.540417369098</c:v>
                </c:pt>
                <c:pt idx="120">
                  <c:v>79.13545642462165</c:v>
                </c:pt>
                <c:pt idx="121">
                  <c:v>90.00374596865235</c:v>
                </c:pt>
                <c:pt idx="122">
                  <c:v>90.59200163200067</c:v>
                </c:pt>
                <c:pt idx="123">
                  <c:v>97.64440306367812</c:v>
                </c:pt>
                <c:pt idx="124">
                  <c:v>96.67283529233465</c:v>
                </c:pt>
                <c:pt idx="125">
                  <c:v>107.1813980160717</c:v>
                </c:pt>
                <c:pt idx="126">
                  <c:v>122.6707116050684</c:v>
                </c:pt>
                <c:pt idx="127">
                  <c:v>118.5987215069474</c:v>
                </c:pt>
                <c:pt idx="128">
                  <c:v>144.059402680246</c:v>
                </c:pt>
                <c:pt idx="129">
                  <c:v>157.1498523930741</c:v>
                </c:pt>
                <c:pt idx="130">
                  <c:v>175.5820651662196</c:v>
                </c:pt>
                <c:pt idx="131">
                  <c:v>176.1350480267253</c:v>
                </c:pt>
                <c:pt idx="132">
                  <c:v>164.6077307145477</c:v>
                </c:pt>
                <c:pt idx="133">
                  <c:v>177.5250925814185</c:v>
                </c:pt>
                <c:pt idx="134">
                  <c:v>158.2848355602648</c:v>
                </c:pt>
              </c:numCache>
            </c:numRef>
          </c:val>
          <c:smooth val="0"/>
        </c:ser>
        <c:dLbls>
          <c:showLegendKey val="0"/>
          <c:showVal val="0"/>
          <c:showCatName val="0"/>
          <c:showSerName val="0"/>
          <c:showPercent val="0"/>
          <c:showBubbleSize val="0"/>
        </c:dLbls>
        <c:smooth val="0"/>
        <c:axId val="-2135434128"/>
        <c:axId val="-2135430960"/>
      </c:lineChart>
      <c:catAx>
        <c:axId val="-213543412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35430960"/>
        <c:crosses val="autoZero"/>
        <c:auto val="0"/>
        <c:lblAlgn val="ctr"/>
        <c:lblOffset val="100"/>
        <c:tickLblSkip val="10"/>
        <c:tickMarkSkip val="5"/>
        <c:noMultiLvlLbl val="0"/>
      </c:catAx>
      <c:valAx>
        <c:axId val="-2135430960"/>
        <c:scaling>
          <c:orientation val="minMax"/>
          <c:max val="350.0"/>
          <c:min val="50.0"/>
        </c:scaling>
        <c:delete val="0"/>
        <c:axPos val="l"/>
        <c:majorGridlines>
          <c:spPr>
            <a:ln w="3175">
              <a:solidFill>
                <a:schemeClr val="bg1">
                  <a:lumMod val="75000"/>
                </a:schemeClr>
              </a:solidFill>
              <a:prstDash val="solid"/>
            </a:ln>
          </c:spPr>
        </c:majorGridlines>
        <c:title>
          <c:tx>
            <c:rich>
              <a:bodyPr/>
              <a:lstStyle/>
              <a:p>
                <a:pPr>
                  <a:defRPr sz="900" b="0" i="0" u="none" strike="noStrike" baseline="0">
                    <a:solidFill>
                      <a:srgbClr val="000000"/>
                    </a:solidFill>
                    <a:latin typeface="Arial"/>
                    <a:ea typeface="Arial"/>
                    <a:cs typeface="Arial"/>
                  </a:defRPr>
                </a:pPr>
                <a:r>
                  <a:rPr lang="bg-BG" sz="900"/>
                  <a:t>1959/72=100</a:t>
                </a:r>
              </a:p>
            </c:rich>
          </c:tx>
          <c:layout>
            <c:manualLayout>
              <c:xMode val="edge"/>
              <c:yMode val="edge"/>
              <c:x val="0.0114942459115687"/>
              <c:y val="0.3578958670836"/>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35434128"/>
        <c:crosses val="autoZero"/>
        <c:crossBetween val="midCat"/>
      </c:valAx>
      <c:spPr>
        <a:no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95389897995705"/>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ser>
          <c:idx val="4"/>
          <c:order val="4"/>
          <c:tx>
            <c:strRef>
              <c:f>'Cuadro 2'!$AE$7</c:f>
              <c:strCache>
                <c:ptCount val="1"/>
                <c:pt idx="0">
                  <c:v>Impuestos exportación_x000d__x000d_</c:v>
                </c:pt>
              </c:strCache>
            </c:strRef>
          </c:tx>
          <c:spPr>
            <a:solidFill>
              <a:srgbClr val="7030A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2'!$AE$8:$AE$142</c:f>
              <c:numCache>
                <c:formatCode>0</c:formatCode>
                <c:ptCount val="135"/>
                <c:pt idx="0">
                  <c:v>91.87083068874515</c:v>
                </c:pt>
                <c:pt idx="1">
                  <c:v>85.7011300858741</c:v>
                </c:pt>
                <c:pt idx="2">
                  <c:v>71.73567564466273</c:v>
                </c:pt>
                <c:pt idx="3">
                  <c:v>54.1635625901292</c:v>
                </c:pt>
                <c:pt idx="4">
                  <c:v>42.15919051413838</c:v>
                </c:pt>
                <c:pt idx="5">
                  <c:v>34.40250117737587</c:v>
                </c:pt>
                <c:pt idx="6">
                  <c:v>0.0</c:v>
                </c:pt>
                <c:pt idx="7">
                  <c:v>0.0</c:v>
                </c:pt>
                <c:pt idx="8">
                  <c:v>0.0</c:v>
                </c:pt>
                <c:pt idx="9">
                  <c:v>16.10298194180954</c:v>
                </c:pt>
                <c:pt idx="10">
                  <c:v>28.19650672227838</c:v>
                </c:pt>
                <c:pt idx="11">
                  <c:v>22.30330288724064</c:v>
                </c:pt>
                <c:pt idx="12">
                  <c:v>26.48985668693332</c:v>
                </c:pt>
                <c:pt idx="13">
                  <c:v>24.59374825291998</c:v>
                </c:pt>
                <c:pt idx="14">
                  <c:v>22.00724596581254</c:v>
                </c:pt>
                <c:pt idx="15">
                  <c:v>23.48734488668952</c:v>
                </c:pt>
                <c:pt idx="16">
                  <c:v>25.09082329159011</c:v>
                </c:pt>
                <c:pt idx="17">
                  <c:v>68.58021700021276</c:v>
                </c:pt>
                <c:pt idx="18">
                  <c:v>47.32939415611602</c:v>
                </c:pt>
                <c:pt idx="19">
                  <c:v>80.21458899264171</c:v>
                </c:pt>
                <c:pt idx="20">
                  <c:v>69.5116147351455</c:v>
                </c:pt>
                <c:pt idx="21">
                  <c:v>63.83683222674843</c:v>
                </c:pt>
                <c:pt idx="22">
                  <c:v>59.35835379072172</c:v>
                </c:pt>
                <c:pt idx="23">
                  <c:v>56.4920250785012</c:v>
                </c:pt>
                <c:pt idx="24">
                  <c:v>0.000968408587772135</c:v>
                </c:pt>
                <c:pt idx="25">
                  <c:v>0.000948099225954033</c:v>
                </c:pt>
                <c:pt idx="26">
                  <c:v>0.000937957606531436</c:v>
                </c:pt>
                <c:pt idx="27">
                  <c:v>0.000885461455671331</c:v>
                </c:pt>
                <c:pt idx="28">
                  <c:v>0.0852549257664621</c:v>
                </c:pt>
                <c:pt idx="29">
                  <c:v>0.0766055773532701</c:v>
                </c:pt>
                <c:pt idx="30">
                  <c:v>0.0408264830200243</c:v>
                </c:pt>
                <c:pt idx="31">
                  <c:v>1.765177465965634</c:v>
                </c:pt>
                <c:pt idx="32">
                  <c:v>0.148657392821037</c:v>
                </c:pt>
                <c:pt idx="33">
                  <c:v>0.0348004304817632</c:v>
                </c:pt>
                <c:pt idx="34">
                  <c:v>0.132568021208137</c:v>
                </c:pt>
                <c:pt idx="35">
                  <c:v>0.104040212216407</c:v>
                </c:pt>
                <c:pt idx="36">
                  <c:v>263.7198865974847</c:v>
                </c:pt>
                <c:pt idx="37">
                  <c:v>374.2134468053321</c:v>
                </c:pt>
                <c:pt idx="38">
                  <c:v>466.6692094326361</c:v>
                </c:pt>
                <c:pt idx="39">
                  <c:v>224.5973790992904</c:v>
                </c:pt>
                <c:pt idx="40">
                  <c:v>146.6912235964388</c:v>
                </c:pt>
                <c:pt idx="41">
                  <c:v>162.2031040958433</c:v>
                </c:pt>
                <c:pt idx="42">
                  <c:v>248.5546566932097</c:v>
                </c:pt>
                <c:pt idx="43">
                  <c:v>309.0910892089689</c:v>
                </c:pt>
                <c:pt idx="44">
                  <c:v>123.5443880082498</c:v>
                </c:pt>
                <c:pt idx="45">
                  <c:v>77.37013055549218</c:v>
                </c:pt>
                <c:pt idx="46">
                  <c:v>193.37987367191</c:v>
                </c:pt>
                <c:pt idx="47">
                  <c:v>122.4722147593378</c:v>
                </c:pt>
                <c:pt idx="48">
                  <c:v>62.6861349025858</c:v>
                </c:pt>
                <c:pt idx="49">
                  <c:v>18.71621823638382</c:v>
                </c:pt>
                <c:pt idx="50">
                  <c:v>16.47462330454118</c:v>
                </c:pt>
                <c:pt idx="51">
                  <c:v>1.598846171971186</c:v>
                </c:pt>
                <c:pt idx="52">
                  <c:v>0.56854765118311</c:v>
                </c:pt>
                <c:pt idx="53">
                  <c:v>0.861621653017411</c:v>
                </c:pt>
                <c:pt idx="54">
                  <c:v>0.621562993324857</c:v>
                </c:pt>
                <c:pt idx="55">
                  <c:v>0.344676291990873</c:v>
                </c:pt>
                <c:pt idx="56">
                  <c:v>0.36979338115302</c:v>
                </c:pt>
                <c:pt idx="57">
                  <c:v>0.698087241790993</c:v>
                </c:pt>
                <c:pt idx="58">
                  <c:v>1.185976247473549</c:v>
                </c:pt>
                <c:pt idx="59">
                  <c:v>0.389665651956324</c:v>
                </c:pt>
                <c:pt idx="60">
                  <c:v>0.166392295034075</c:v>
                </c:pt>
                <c:pt idx="61">
                  <c:v>0.0127044890588582</c:v>
                </c:pt>
                <c:pt idx="62">
                  <c:v>0.0170925935628136</c:v>
                </c:pt>
                <c:pt idx="63">
                  <c:v>0.0</c:v>
                </c:pt>
                <c:pt idx="64">
                  <c:v>0.0</c:v>
                </c:pt>
                <c:pt idx="65">
                  <c:v>0.0</c:v>
                </c:pt>
                <c:pt idx="66">
                  <c:v>0.0</c:v>
                </c:pt>
                <c:pt idx="67">
                  <c:v>0.0</c:v>
                </c:pt>
                <c:pt idx="68">
                  <c:v>0.0</c:v>
                </c:pt>
                <c:pt idx="69">
                  <c:v>0.0</c:v>
                </c:pt>
                <c:pt idx="70">
                  <c:v>0.0</c:v>
                </c:pt>
                <c:pt idx="71">
                  <c:v>0.0</c:v>
                </c:pt>
                <c:pt idx="72">
                  <c:v>0.0</c:v>
                </c:pt>
                <c:pt idx="73">
                  <c:v>10.7514579921448</c:v>
                </c:pt>
                <c:pt idx="74">
                  <c:v>2019.285327080675</c:v>
                </c:pt>
                <c:pt idx="75">
                  <c:v>1185.771945939011</c:v>
                </c:pt>
                <c:pt idx="76">
                  <c:v>213.7402457780323</c:v>
                </c:pt>
                <c:pt idx="77">
                  <c:v>2197.753882896587</c:v>
                </c:pt>
                <c:pt idx="78">
                  <c:v>3034.679867204017</c:v>
                </c:pt>
                <c:pt idx="79">
                  <c:v>1507.797230427236</c:v>
                </c:pt>
                <c:pt idx="80">
                  <c:v>907.179000654738</c:v>
                </c:pt>
                <c:pt idx="81">
                  <c:v>791.3792760020043</c:v>
                </c:pt>
                <c:pt idx="82">
                  <c:v>521.5579429837293</c:v>
                </c:pt>
                <c:pt idx="83">
                  <c:v>751.1531688172844</c:v>
                </c:pt>
                <c:pt idx="84">
                  <c:v>877.1542296259773</c:v>
                </c:pt>
                <c:pt idx="85">
                  <c:v>3298.509806567712</c:v>
                </c:pt>
                <c:pt idx="86">
                  <c:v>2599.60038781896</c:v>
                </c:pt>
                <c:pt idx="87">
                  <c:v>2042.12734594711</c:v>
                </c:pt>
                <c:pt idx="88">
                  <c:v>2014.948936559655</c:v>
                </c:pt>
                <c:pt idx="89">
                  <c:v>2277.689457268819</c:v>
                </c:pt>
                <c:pt idx="90">
                  <c:v>3628.207840903058</c:v>
                </c:pt>
                <c:pt idx="91">
                  <c:v>4484.96662808443</c:v>
                </c:pt>
                <c:pt idx="92">
                  <c:v>2871.230688284702</c:v>
                </c:pt>
                <c:pt idx="93">
                  <c:v>2280.863427473903</c:v>
                </c:pt>
                <c:pt idx="94">
                  <c:v>4524.592548234745</c:v>
                </c:pt>
                <c:pt idx="95">
                  <c:v>1430.690742843402</c:v>
                </c:pt>
                <c:pt idx="96">
                  <c:v>193.3340762321398</c:v>
                </c:pt>
                <c:pt idx="97">
                  <c:v>101.2368853447927</c:v>
                </c:pt>
                <c:pt idx="98">
                  <c:v>280.5494269762206</c:v>
                </c:pt>
                <c:pt idx="99">
                  <c:v>541.9402085609029</c:v>
                </c:pt>
                <c:pt idx="100">
                  <c:v>1808.262254494334</c:v>
                </c:pt>
                <c:pt idx="101">
                  <c:v>5040.528440253185</c:v>
                </c:pt>
                <c:pt idx="102">
                  <c:v>4223.00743614479</c:v>
                </c:pt>
                <c:pt idx="103">
                  <c:v>7004.858655306517</c:v>
                </c:pt>
                <c:pt idx="104">
                  <c:v>3624.387149792317</c:v>
                </c:pt>
                <c:pt idx="105">
                  <c:v>1012.295477779785</c:v>
                </c:pt>
                <c:pt idx="106">
                  <c:v>789.8041285560001</c:v>
                </c:pt>
                <c:pt idx="107">
                  <c:v>8996.626949406207</c:v>
                </c:pt>
                <c:pt idx="108">
                  <c:v>4292.086880353727</c:v>
                </c:pt>
                <c:pt idx="109">
                  <c:v>1141.28357032174</c:v>
                </c:pt>
                <c:pt idx="110">
                  <c:v>110.1193427569578</c:v>
                </c:pt>
                <c:pt idx="111">
                  <c:v>41.08621725287387</c:v>
                </c:pt>
                <c:pt idx="112">
                  <c:v>48.53998098164789</c:v>
                </c:pt>
                <c:pt idx="113">
                  <c:v>44.0200632772198</c:v>
                </c:pt>
                <c:pt idx="114">
                  <c:v>41.02153735921274</c:v>
                </c:pt>
                <c:pt idx="115">
                  <c:v>8.744108367615672</c:v>
                </c:pt>
                <c:pt idx="116">
                  <c:v>40.4319837694899</c:v>
                </c:pt>
                <c:pt idx="117">
                  <c:v>36.5261193181466</c:v>
                </c:pt>
                <c:pt idx="118">
                  <c:v>47.19666082149065</c:v>
                </c:pt>
                <c:pt idx="119">
                  <c:v>77.52008638580034</c:v>
                </c:pt>
                <c:pt idx="120">
                  <c:v>3729.636579938608</c:v>
                </c:pt>
                <c:pt idx="121">
                  <c:v>7388.66412421201</c:v>
                </c:pt>
                <c:pt idx="122">
                  <c:v>7478.0</c:v>
                </c:pt>
                <c:pt idx="123">
                  <c:v>7435.20040975781</c:v>
                </c:pt>
                <c:pt idx="124">
                  <c:v>7875.566108241425</c:v>
                </c:pt>
                <c:pt idx="125">
                  <c:v>10788.14080008497</c:v>
                </c:pt>
                <c:pt idx="126">
                  <c:v>13065.54618993579</c:v>
                </c:pt>
                <c:pt idx="127">
                  <c:v>10789.6341265728</c:v>
                </c:pt>
                <c:pt idx="128">
                  <c:v>12764.31221979609</c:v>
                </c:pt>
                <c:pt idx="129">
                  <c:v>11963.70420579247</c:v>
                </c:pt>
                <c:pt idx="130">
                  <c:v>13299.76641142501</c:v>
                </c:pt>
                <c:pt idx="131">
                  <c:v>8517.80395713694</c:v>
                </c:pt>
                <c:pt idx="132">
                  <c:v>9581.947332289023</c:v>
                </c:pt>
                <c:pt idx="133">
                  <c:v>7634.11250657847</c:v>
                </c:pt>
                <c:pt idx="134">
                  <c:v>4855.12694450274</c:v>
                </c:pt>
              </c:numCache>
            </c:numRef>
          </c:val>
        </c:ser>
        <c:ser>
          <c:idx val="5"/>
          <c:order val="5"/>
          <c:tx>
            <c:strRef>
              <c:f>'Cuadro 2'!$AF$7</c:f>
              <c:strCache>
                <c:ptCount val="1"/>
                <c:pt idx="0">
                  <c:v>Efecto paridad cambiaria s/ exportación_x000d_</c:v>
                </c:pt>
              </c:strCache>
            </c:strRef>
          </c:tx>
          <c:spPr>
            <a:solidFill>
              <a:srgbClr val="FFFF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2'!$AF$8:$AF$142</c:f>
              <c:numCache>
                <c:formatCode>0</c:formatCode>
                <c:ptCount val="135"/>
                <c:pt idx="0">
                  <c:v>592.9951834900351</c:v>
                </c:pt>
                <c:pt idx="1">
                  <c:v>578.644614546366</c:v>
                </c:pt>
                <c:pt idx="2">
                  <c:v>849.0707714925931</c:v>
                </c:pt>
                <c:pt idx="3">
                  <c:v>184.714306476668</c:v>
                </c:pt>
                <c:pt idx="4">
                  <c:v>280.7441193023683</c:v>
                </c:pt>
                <c:pt idx="5">
                  <c:v>700.0591266460518</c:v>
                </c:pt>
                <c:pt idx="6">
                  <c:v>609.0175680086784</c:v>
                </c:pt>
                <c:pt idx="7">
                  <c:v>325.1214489646165</c:v>
                </c:pt>
                <c:pt idx="8">
                  <c:v>184.8459928709701</c:v>
                </c:pt>
                <c:pt idx="9">
                  <c:v>-288.2742889433218</c:v>
                </c:pt>
                <c:pt idx="10">
                  <c:v>-70.63625854501368</c:v>
                </c:pt>
                <c:pt idx="11">
                  <c:v>11.67346129317814</c:v>
                </c:pt>
                <c:pt idx="12">
                  <c:v>5.635314649113805</c:v>
                </c:pt>
                <c:pt idx="13">
                  <c:v>157.6365590730719</c:v>
                </c:pt>
                <c:pt idx="14">
                  <c:v>353.0286582983067</c:v>
                </c:pt>
                <c:pt idx="15">
                  <c:v>351.8687251924112</c:v>
                </c:pt>
                <c:pt idx="16">
                  <c:v>536.510498953506</c:v>
                </c:pt>
                <c:pt idx="17">
                  <c:v>1993.456453710497</c:v>
                </c:pt>
                <c:pt idx="18">
                  <c:v>1935.00761811117</c:v>
                </c:pt>
                <c:pt idx="19">
                  <c:v>1924.195453017374</c:v>
                </c:pt>
                <c:pt idx="20">
                  <c:v>1838.990490237365</c:v>
                </c:pt>
                <c:pt idx="21">
                  <c:v>1696.954737278472</c:v>
                </c:pt>
                <c:pt idx="22">
                  <c:v>2142.101080450908</c:v>
                </c:pt>
                <c:pt idx="23">
                  <c:v>3026.492416463618</c:v>
                </c:pt>
                <c:pt idx="24">
                  <c:v>2920.117675695245</c:v>
                </c:pt>
                <c:pt idx="25">
                  <c:v>2479.96922007574</c:v>
                </c:pt>
                <c:pt idx="26">
                  <c:v>3935.366891254376</c:v>
                </c:pt>
                <c:pt idx="27">
                  <c:v>4805.07033637226</c:v>
                </c:pt>
                <c:pt idx="28">
                  <c:v>4195.729799244252</c:v>
                </c:pt>
                <c:pt idx="29">
                  <c:v>3763.373949752013</c:v>
                </c:pt>
                <c:pt idx="30">
                  <c:v>5376.190057322066</c:v>
                </c:pt>
                <c:pt idx="31">
                  <c:v>5486.576307599224</c:v>
                </c:pt>
                <c:pt idx="32">
                  <c:v>4144.301519037175</c:v>
                </c:pt>
                <c:pt idx="33">
                  <c:v>6453.609998529693</c:v>
                </c:pt>
                <c:pt idx="34">
                  <c:v>6073.045522696133</c:v>
                </c:pt>
                <c:pt idx="35">
                  <c:v>5386.107890132117</c:v>
                </c:pt>
                <c:pt idx="36">
                  <c:v>7601.768095119551</c:v>
                </c:pt>
                <c:pt idx="37">
                  <c:v>5686.472431664413</c:v>
                </c:pt>
                <c:pt idx="38">
                  <c:v>3582.012884643595</c:v>
                </c:pt>
                <c:pt idx="39">
                  <c:v>476.1221031449985</c:v>
                </c:pt>
                <c:pt idx="40">
                  <c:v>734.3491860373677</c:v>
                </c:pt>
                <c:pt idx="41">
                  <c:v>-104.6447045970448</c:v>
                </c:pt>
                <c:pt idx="42">
                  <c:v>46.98945455599511</c:v>
                </c:pt>
                <c:pt idx="43">
                  <c:v>1549.808457340635</c:v>
                </c:pt>
                <c:pt idx="44">
                  <c:v>1012.789356525614</c:v>
                </c:pt>
                <c:pt idx="45">
                  <c:v>2181.449197707137</c:v>
                </c:pt>
                <c:pt idx="46">
                  <c:v>2474.30172823551</c:v>
                </c:pt>
                <c:pt idx="47">
                  <c:v>2145.876700571023</c:v>
                </c:pt>
                <c:pt idx="48">
                  <c:v>332.2891464845316</c:v>
                </c:pt>
                <c:pt idx="49">
                  <c:v>-2537.368447328191</c:v>
                </c:pt>
                <c:pt idx="50">
                  <c:v>-3499.833654626872</c:v>
                </c:pt>
                <c:pt idx="51">
                  <c:v>-1270.844274281791</c:v>
                </c:pt>
                <c:pt idx="52">
                  <c:v>-2647.166018218862</c:v>
                </c:pt>
                <c:pt idx="53">
                  <c:v>-2616.99192109444</c:v>
                </c:pt>
                <c:pt idx="54">
                  <c:v>-325.099229780454</c:v>
                </c:pt>
                <c:pt idx="55">
                  <c:v>-1009.136117812391</c:v>
                </c:pt>
                <c:pt idx="56">
                  <c:v>-1565.723492800166</c:v>
                </c:pt>
                <c:pt idx="57">
                  <c:v>-1417.739155587613</c:v>
                </c:pt>
                <c:pt idx="58">
                  <c:v>-104.5862562313374</c:v>
                </c:pt>
                <c:pt idx="59">
                  <c:v>684.8412630254827</c:v>
                </c:pt>
                <c:pt idx="60">
                  <c:v>677.2057284418987</c:v>
                </c:pt>
                <c:pt idx="61">
                  <c:v>2031.63185367723</c:v>
                </c:pt>
                <c:pt idx="62">
                  <c:v>3228.877003648396</c:v>
                </c:pt>
                <c:pt idx="63">
                  <c:v>5538.831293037021</c:v>
                </c:pt>
                <c:pt idx="64">
                  <c:v>5475.434783100246</c:v>
                </c:pt>
                <c:pt idx="65">
                  <c:v>5995.080161366912</c:v>
                </c:pt>
                <c:pt idx="66">
                  <c:v>7974.46623725019</c:v>
                </c:pt>
                <c:pt idx="67">
                  <c:v>10456.65117585553</c:v>
                </c:pt>
                <c:pt idx="68">
                  <c:v>13364.0633587088</c:v>
                </c:pt>
                <c:pt idx="69">
                  <c:v>10045.55378624812</c:v>
                </c:pt>
                <c:pt idx="70">
                  <c:v>7534.729108116876</c:v>
                </c:pt>
                <c:pt idx="71">
                  <c:v>13865.98622547956</c:v>
                </c:pt>
                <c:pt idx="72">
                  <c:v>11954.21168400468</c:v>
                </c:pt>
                <c:pt idx="73">
                  <c:v>9631.06342042691</c:v>
                </c:pt>
                <c:pt idx="74">
                  <c:v>735.5222142470623</c:v>
                </c:pt>
                <c:pt idx="75">
                  <c:v>3075.914088745951</c:v>
                </c:pt>
                <c:pt idx="76">
                  <c:v>5403.070914658022</c:v>
                </c:pt>
                <c:pt idx="77">
                  <c:v>-3591.016841380605</c:v>
                </c:pt>
                <c:pt idx="78">
                  <c:v>-1287.361393494523</c:v>
                </c:pt>
                <c:pt idx="79">
                  <c:v>-528.6944674152033</c:v>
                </c:pt>
                <c:pt idx="80">
                  <c:v>-808.5970281716834</c:v>
                </c:pt>
                <c:pt idx="81">
                  <c:v>-55.38799307010233</c:v>
                </c:pt>
                <c:pt idx="82">
                  <c:v>2525.691876637752</c:v>
                </c:pt>
                <c:pt idx="83">
                  <c:v>2828.806035342973</c:v>
                </c:pt>
                <c:pt idx="84">
                  <c:v>3773.822889031467</c:v>
                </c:pt>
                <c:pt idx="85">
                  <c:v>8.65977097702893</c:v>
                </c:pt>
                <c:pt idx="86">
                  <c:v>313.3103523203604</c:v>
                </c:pt>
                <c:pt idx="87">
                  <c:v>-652.41097562954</c:v>
                </c:pt>
                <c:pt idx="88">
                  <c:v>-820.6711542414593</c:v>
                </c:pt>
                <c:pt idx="89">
                  <c:v>794.2576321366525</c:v>
                </c:pt>
                <c:pt idx="90">
                  <c:v>-1119.923235573094</c:v>
                </c:pt>
                <c:pt idx="91">
                  <c:v>6628.789331521737</c:v>
                </c:pt>
                <c:pt idx="92">
                  <c:v>9119.388069079771</c:v>
                </c:pt>
                <c:pt idx="93">
                  <c:v>7211.587961013713</c:v>
                </c:pt>
                <c:pt idx="94">
                  <c:v>2877.750718378946</c:v>
                </c:pt>
                <c:pt idx="95">
                  <c:v>6313.59902746723</c:v>
                </c:pt>
                <c:pt idx="96">
                  <c:v>14972.66821543695</c:v>
                </c:pt>
                <c:pt idx="97">
                  <c:v>17900.07798351193</c:v>
                </c:pt>
                <c:pt idx="98">
                  <c:v>17423.59336709278</c:v>
                </c:pt>
                <c:pt idx="99">
                  <c:v>15876.59503402156</c:v>
                </c:pt>
                <c:pt idx="100">
                  <c:v>-942.7452119780311</c:v>
                </c:pt>
                <c:pt idx="101">
                  <c:v>-4835.28414475749</c:v>
                </c:pt>
                <c:pt idx="102">
                  <c:v>-858.7625275265762</c:v>
                </c:pt>
                <c:pt idx="103">
                  <c:v>-3231.532554167558</c:v>
                </c:pt>
                <c:pt idx="104">
                  <c:v>-925.552734117941</c:v>
                </c:pt>
                <c:pt idx="105">
                  <c:v>-975.6585204504483</c:v>
                </c:pt>
                <c:pt idx="106">
                  <c:v>2823.944256818752</c:v>
                </c:pt>
                <c:pt idx="107">
                  <c:v>-8344.994624200021</c:v>
                </c:pt>
                <c:pt idx="108">
                  <c:v>13465.41763114361</c:v>
                </c:pt>
                <c:pt idx="109">
                  <c:v>13168.28986540225</c:v>
                </c:pt>
                <c:pt idx="110">
                  <c:v>13366.01724716203</c:v>
                </c:pt>
                <c:pt idx="111">
                  <c:v>12903.87604758053</c:v>
                </c:pt>
                <c:pt idx="112">
                  <c:v>14314.69429624633</c:v>
                </c:pt>
                <c:pt idx="113">
                  <c:v>19718.31218666134</c:v>
                </c:pt>
                <c:pt idx="114">
                  <c:v>19013.11671923225</c:v>
                </c:pt>
                <c:pt idx="115">
                  <c:v>18037.84733049146</c:v>
                </c:pt>
                <c:pt idx="116">
                  <c:v>19065.59583106171</c:v>
                </c:pt>
                <c:pt idx="117">
                  <c:v>19575.70590464485</c:v>
                </c:pt>
                <c:pt idx="118">
                  <c:v>15758.03966825316</c:v>
                </c:pt>
                <c:pt idx="119">
                  <c:v>17213.68384863843</c:v>
                </c:pt>
                <c:pt idx="120">
                  <c:v>-10421.61307165211</c:v>
                </c:pt>
                <c:pt idx="121">
                  <c:v>-5035.580525921361</c:v>
                </c:pt>
                <c:pt idx="122">
                  <c:v>-5176.284086845217</c:v>
                </c:pt>
                <c:pt idx="123">
                  <c:v>-1334.595772432804</c:v>
                </c:pt>
                <c:pt idx="124">
                  <c:v>-2009.697099476923</c:v>
                </c:pt>
                <c:pt idx="125">
                  <c:v>5024.98690355093</c:v>
                </c:pt>
                <c:pt idx="126">
                  <c:v>16450.25696405425</c:v>
                </c:pt>
                <c:pt idx="127">
                  <c:v>10532.51312682292</c:v>
                </c:pt>
                <c:pt idx="128">
                  <c:v>25800.85479610253</c:v>
                </c:pt>
                <c:pt idx="129">
                  <c:v>36556.32625036881</c:v>
                </c:pt>
                <c:pt idx="130">
                  <c:v>40762.27212993806</c:v>
                </c:pt>
                <c:pt idx="131">
                  <c:v>40802.53363656734</c:v>
                </c:pt>
                <c:pt idx="132">
                  <c:v>32308.99900008685</c:v>
                </c:pt>
                <c:pt idx="133">
                  <c:v>29875.1257723923</c:v>
                </c:pt>
                <c:pt idx="134">
                  <c:v>27489.26519765605</c:v>
                </c:pt>
              </c:numCache>
            </c:numRef>
          </c:val>
        </c:ser>
        <c:dLbls>
          <c:showLegendKey val="0"/>
          <c:showVal val="0"/>
          <c:showCatName val="0"/>
          <c:showSerName val="0"/>
          <c:showPercent val="0"/>
          <c:showBubbleSize val="0"/>
        </c:dLbls>
        <c:gapWidth val="0"/>
        <c:overlap val="100"/>
        <c:axId val="-2134528320"/>
        <c:axId val="-2134524992"/>
      </c:barChart>
      <c:catAx>
        <c:axId val="-213452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4524992"/>
        <c:crosses val="autoZero"/>
        <c:auto val="1"/>
        <c:lblAlgn val="ctr"/>
        <c:lblOffset val="100"/>
        <c:noMultiLvlLbl val="0"/>
      </c:catAx>
      <c:valAx>
        <c:axId val="-213452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4528320"/>
        <c:crosses val="autoZero"/>
        <c:crossBetween val="between"/>
      </c:valAx>
      <c:spPr>
        <a:noFill/>
        <a:ln>
          <a:solidFill>
            <a:schemeClr val="tx1"/>
          </a:solidFill>
        </a:ln>
        <a:effectLst/>
      </c:spPr>
    </c:plotArea>
    <c:legend>
      <c:legendPos val="b"/>
      <c:layout>
        <c:manualLayout>
          <c:xMode val="edge"/>
          <c:yMode val="edge"/>
          <c:x val="0.0521800480068196"/>
          <c:y val="0.891926751231024"/>
          <c:w val="0.887092783273886"/>
          <c:h val="0.0691684025728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68472228942818"/>
        </c:manualLayout>
      </c:layout>
      <c:barChart>
        <c:barDir val="col"/>
        <c:grouping val="clustered"/>
        <c:varyColors val="0"/>
        <c:ser>
          <c:idx val="4"/>
          <c:order val="0"/>
          <c:tx>
            <c:v>Precios constantes</c:v>
          </c:tx>
          <c:spPr>
            <a:solidFill>
              <a:srgbClr val="00B050"/>
            </a:solidFill>
            <a:ln w="38100">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'A 2.4'!$J$8:$J$142</c:f>
              <c:numCache>
                <c:formatCode>0</c:formatCode>
                <c:ptCount val="135"/>
                <c:pt idx="0">
                  <c:v>3019.085925962022</c:v>
                </c:pt>
                <c:pt idx="1">
                  <c:v>3347.402598761675</c:v>
                </c:pt>
                <c:pt idx="2">
                  <c:v>3333.127960813864</c:v>
                </c:pt>
                <c:pt idx="3">
                  <c:v>3654.307314639611</c:v>
                </c:pt>
                <c:pt idx="4">
                  <c:v>3882.701521804587</c:v>
                </c:pt>
                <c:pt idx="5">
                  <c:v>4018.310582308791</c:v>
                </c:pt>
                <c:pt idx="6">
                  <c:v>4318.077979212821</c:v>
                </c:pt>
                <c:pt idx="7">
                  <c:v>4025.447901282696</c:v>
                </c:pt>
                <c:pt idx="8">
                  <c:v>3604.346081822273</c:v>
                </c:pt>
                <c:pt idx="9">
                  <c:v>3982.623987439264</c:v>
                </c:pt>
                <c:pt idx="10">
                  <c:v>4410.863125873594</c:v>
                </c:pt>
                <c:pt idx="11">
                  <c:v>4410.863125873594</c:v>
                </c:pt>
                <c:pt idx="12">
                  <c:v>5445.774377089891</c:v>
                </c:pt>
                <c:pt idx="13">
                  <c:v>6659.11860265383</c:v>
                </c:pt>
                <c:pt idx="14">
                  <c:v>6188.055550376062</c:v>
                </c:pt>
                <c:pt idx="15">
                  <c:v>5766.953730915637</c:v>
                </c:pt>
                <c:pt idx="16">
                  <c:v>5952.52402423718</c:v>
                </c:pt>
                <c:pt idx="17">
                  <c:v>6252.29142114121</c:v>
                </c:pt>
                <c:pt idx="18">
                  <c:v>5724.129817072204</c:v>
                </c:pt>
                <c:pt idx="19">
                  <c:v>7069.363878449276</c:v>
                </c:pt>
                <c:pt idx="20">
                  <c:v>6457.12349460995</c:v>
                </c:pt>
                <c:pt idx="21">
                  <c:v>8001.494566647563</c:v>
                </c:pt>
                <c:pt idx="22">
                  <c:v>8408.24250331591</c:v>
                </c:pt>
                <c:pt idx="23">
                  <c:v>8668.815400244061</c:v>
                </c:pt>
                <c:pt idx="24">
                  <c:v>8891.255678109564</c:v>
                </c:pt>
                <c:pt idx="25">
                  <c:v>7671.011868104535</c:v>
                </c:pt>
                <c:pt idx="26">
                  <c:v>9586.116736584649</c:v>
                </c:pt>
                <c:pt idx="27">
                  <c:v>9253.515559204807</c:v>
                </c:pt>
                <c:pt idx="28">
                  <c:v>8893.37415694638</c:v>
                </c:pt>
                <c:pt idx="29">
                  <c:v>8041.745664547034</c:v>
                </c:pt>
                <c:pt idx="30">
                  <c:v>11700.35861572531</c:v>
                </c:pt>
                <c:pt idx="31">
                  <c:v>10755.51705450614</c:v>
                </c:pt>
                <c:pt idx="32">
                  <c:v>10552.14308617197</c:v>
                </c:pt>
                <c:pt idx="33">
                  <c:v>12645.20017694448</c:v>
                </c:pt>
                <c:pt idx="34">
                  <c:v>11278.78132719927</c:v>
                </c:pt>
                <c:pt idx="35">
                  <c:v>9304.359051288338</c:v>
                </c:pt>
                <c:pt idx="36">
                  <c:v>13009.57853687654</c:v>
                </c:pt>
                <c:pt idx="37">
                  <c:v>12931.19481991441</c:v>
                </c:pt>
                <c:pt idx="38">
                  <c:v>13439.62974074984</c:v>
                </c:pt>
                <c:pt idx="39">
                  <c:v>13579.44934397958</c:v>
                </c:pt>
                <c:pt idx="40">
                  <c:v>14060.34403993642</c:v>
                </c:pt>
                <c:pt idx="41">
                  <c:v>14327.27237337502</c:v>
                </c:pt>
                <c:pt idx="42">
                  <c:v>16397.02619694258</c:v>
                </c:pt>
                <c:pt idx="43">
                  <c:v>14672.58442377575</c:v>
                </c:pt>
                <c:pt idx="44">
                  <c:v>17053.75463635501</c:v>
                </c:pt>
                <c:pt idx="45">
                  <c:v>17507.10910743327</c:v>
                </c:pt>
                <c:pt idx="46">
                  <c:v>17831.23636946586</c:v>
                </c:pt>
                <c:pt idx="47">
                  <c:v>17780.39287738231</c:v>
                </c:pt>
                <c:pt idx="48">
                  <c:v>15920.36845865937</c:v>
                </c:pt>
                <c:pt idx="49">
                  <c:v>16282.62833975462</c:v>
                </c:pt>
                <c:pt idx="50">
                  <c:v>17155.44162052211</c:v>
                </c:pt>
                <c:pt idx="51">
                  <c:v>17218.99598562653</c:v>
                </c:pt>
                <c:pt idx="52">
                  <c:v>18115.11253359895</c:v>
                </c:pt>
                <c:pt idx="53">
                  <c:v>20667.8795319602</c:v>
                </c:pt>
                <c:pt idx="54">
                  <c:v>18805.73663440044</c:v>
                </c:pt>
                <c:pt idx="55">
                  <c:v>19443.39876428154</c:v>
                </c:pt>
                <c:pt idx="56">
                  <c:v>17721.07546995152</c:v>
                </c:pt>
                <c:pt idx="57">
                  <c:v>19752.69667445642</c:v>
                </c:pt>
                <c:pt idx="58">
                  <c:v>21116.99704536483</c:v>
                </c:pt>
                <c:pt idx="59">
                  <c:v>23593.49880560073</c:v>
                </c:pt>
                <c:pt idx="60">
                  <c:v>23305.385683794</c:v>
                </c:pt>
                <c:pt idx="61">
                  <c:v>20443.3207752579</c:v>
                </c:pt>
                <c:pt idx="62">
                  <c:v>24551.0512398408</c:v>
                </c:pt>
                <c:pt idx="63">
                  <c:v>19703.9716612097</c:v>
                </c:pt>
                <c:pt idx="64">
                  <c:v>20610.68060336622</c:v>
                </c:pt>
                <c:pt idx="65">
                  <c:v>22182.59190028243</c:v>
                </c:pt>
                <c:pt idx="66">
                  <c:v>22250.3832230605</c:v>
                </c:pt>
                <c:pt idx="67">
                  <c:v>20547.1262382618</c:v>
                </c:pt>
                <c:pt idx="68">
                  <c:v>19371.37048382987</c:v>
                </c:pt>
                <c:pt idx="69">
                  <c:v>20617.03603987668</c:v>
                </c:pt>
                <c:pt idx="70">
                  <c:v>18208.52068043772</c:v>
                </c:pt>
                <c:pt idx="71">
                  <c:v>23806.71308921601</c:v>
                </c:pt>
                <c:pt idx="72">
                  <c:v>23670.75698785997</c:v>
                </c:pt>
                <c:pt idx="73">
                  <c:v>24646.44195053276</c:v>
                </c:pt>
                <c:pt idx="74">
                  <c:v>23520.40553459564</c:v>
                </c:pt>
                <c:pt idx="75">
                  <c:v>23405.24271932934</c:v>
                </c:pt>
                <c:pt idx="76">
                  <c:v>24424.11373772698</c:v>
                </c:pt>
                <c:pt idx="77">
                  <c:v>24176.19378819538</c:v>
                </c:pt>
                <c:pt idx="78">
                  <c:v>24577.66415808205</c:v>
                </c:pt>
                <c:pt idx="79">
                  <c:v>24417.71580354552</c:v>
                </c:pt>
                <c:pt idx="80">
                  <c:v>25406.19663458124</c:v>
                </c:pt>
                <c:pt idx="81">
                  <c:v>25898.83756655371</c:v>
                </c:pt>
                <c:pt idx="82">
                  <c:v>27706.25397281643</c:v>
                </c:pt>
                <c:pt idx="83">
                  <c:v>29348.92357390652</c:v>
                </c:pt>
                <c:pt idx="84">
                  <c:v>28251.67786178597</c:v>
                </c:pt>
                <c:pt idx="85">
                  <c:v>29464.08638917281</c:v>
                </c:pt>
                <c:pt idx="86">
                  <c:v>27864.60284380758</c:v>
                </c:pt>
                <c:pt idx="87">
                  <c:v>29392.10962963132</c:v>
                </c:pt>
                <c:pt idx="88">
                  <c:v>31039.57768135756</c:v>
                </c:pt>
                <c:pt idx="89">
                  <c:v>29475.28277399037</c:v>
                </c:pt>
                <c:pt idx="90">
                  <c:v>27156.0316332108</c:v>
                </c:pt>
                <c:pt idx="91">
                  <c:v>30078.9248963782</c:v>
                </c:pt>
                <c:pt idx="92">
                  <c:v>30899.6322605358</c:v>
                </c:pt>
                <c:pt idx="93">
                  <c:v>30055.84250176126</c:v>
                </c:pt>
                <c:pt idx="94">
                  <c:v>31463.86857339424</c:v>
                </c:pt>
                <c:pt idx="95">
                  <c:v>32238.41114831802</c:v>
                </c:pt>
                <c:pt idx="96">
                  <c:v>33146.31866991744</c:v>
                </c:pt>
                <c:pt idx="97">
                  <c:v>34082.43800715977</c:v>
                </c:pt>
                <c:pt idx="98">
                  <c:v>32280.81123341431</c:v>
                </c:pt>
                <c:pt idx="99">
                  <c:v>33015.49483221198</c:v>
                </c:pt>
                <c:pt idx="100">
                  <c:v>34515.69276350837</c:v>
                </c:pt>
                <c:pt idx="101">
                  <c:v>34666.74493384246</c:v>
                </c:pt>
                <c:pt idx="102">
                  <c:v>34295.94214622233</c:v>
                </c:pt>
                <c:pt idx="103">
                  <c:v>33254.60258284261</c:v>
                </c:pt>
                <c:pt idx="104">
                  <c:v>32958.450635871</c:v>
                </c:pt>
                <c:pt idx="105">
                  <c:v>31596.75652313311</c:v>
                </c:pt>
                <c:pt idx="106">
                  <c:v>33812.67564536612</c:v>
                </c:pt>
                <c:pt idx="107">
                  <c:v>30555.66489529303</c:v>
                </c:pt>
                <c:pt idx="108">
                  <c:v>32744.99437443759</c:v>
                </c:pt>
                <c:pt idx="109">
                  <c:v>33748.74919013635</c:v>
                </c:pt>
                <c:pt idx="110">
                  <c:v>33043.52798379176</c:v>
                </c:pt>
                <c:pt idx="111">
                  <c:v>33649.92833987794</c:v>
                </c:pt>
                <c:pt idx="112">
                  <c:v>35959.81473119978</c:v>
                </c:pt>
                <c:pt idx="113">
                  <c:v>37982.50915544627</c:v>
                </c:pt>
                <c:pt idx="114">
                  <c:v>37545.5008530925</c:v>
                </c:pt>
                <c:pt idx="115">
                  <c:v>37718.6325933054</c:v>
                </c:pt>
                <c:pt idx="116">
                  <c:v>41011.69560564098</c:v>
                </c:pt>
                <c:pt idx="117">
                  <c:v>42024.18925357777</c:v>
                </c:pt>
                <c:pt idx="118">
                  <c:v>41286.75586858248</c:v>
                </c:pt>
                <c:pt idx="119">
                  <c:v>41720.96327729972</c:v>
                </c:pt>
                <c:pt idx="120">
                  <c:v>40767.82442557607</c:v>
                </c:pt>
                <c:pt idx="121">
                  <c:v>43569.31278238492</c:v>
                </c:pt>
                <c:pt idx="122">
                  <c:v>42904.03357797195</c:v>
                </c:pt>
                <c:pt idx="123">
                  <c:v>50965.04907420011</c:v>
                </c:pt>
                <c:pt idx="124">
                  <c:v>50697.2019064601</c:v>
                </c:pt>
                <c:pt idx="125">
                  <c:v>55025.51750505196</c:v>
                </c:pt>
                <c:pt idx="126">
                  <c:v>53822.75806326162</c:v>
                </c:pt>
                <c:pt idx="127">
                  <c:v>39774.2342179374</c:v>
                </c:pt>
                <c:pt idx="128">
                  <c:v>55494.59382057018</c:v>
                </c:pt>
                <c:pt idx="129">
                  <c:v>54146.916872099</c:v>
                </c:pt>
                <c:pt idx="130">
                  <c:v>47175.41849250746</c:v>
                </c:pt>
                <c:pt idx="131">
                  <c:v>52589.56174088284</c:v>
                </c:pt>
                <c:pt idx="132">
                  <c:v>54222.07491304838</c:v>
                </c:pt>
                <c:pt idx="133">
                  <c:v>58354.26706183005</c:v>
                </c:pt>
                <c:pt idx="134">
                  <c:v>55260.74778782463</c:v>
                </c:pt>
              </c:numCache>
            </c:numRef>
          </c:val>
        </c:ser>
        <c:dLbls>
          <c:showLegendKey val="0"/>
          <c:showVal val="0"/>
          <c:showCatName val="0"/>
          <c:showSerName val="0"/>
          <c:showPercent val="0"/>
          <c:showBubbleSize val="0"/>
        </c:dLbls>
        <c:gapWidth val="0"/>
        <c:axId val="-2145644992"/>
        <c:axId val="-2145641664"/>
      </c:barChart>
      <c:lineChart>
        <c:grouping val="standard"/>
        <c:varyColors val="0"/>
        <c:ser>
          <c:idx val="0"/>
          <c:order val="1"/>
          <c:tx>
            <c:v>Precios corrientes</c:v>
          </c:tx>
          <c:spPr>
            <a:ln w="50800" cap="rnd">
              <a:solidFill>
                <a:srgbClr val="FF0000"/>
              </a:solidFill>
              <a:round/>
            </a:ln>
            <a:effectLst/>
          </c:spPr>
          <c:marker>
            <c:symbol val="none"/>
          </c:marker>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2'!$G$8:$G$142</c:f>
              <c:numCache>
                <c:formatCode>0</c:formatCode>
                <c:ptCount val="135"/>
                <c:pt idx="0">
                  <c:v>2618.444792826363</c:v>
                </c:pt>
                <c:pt idx="1">
                  <c:v>3176.24844826999</c:v>
                </c:pt>
                <c:pt idx="2">
                  <c:v>3098.159511884053</c:v>
                </c:pt>
                <c:pt idx="3">
                  <c:v>4288.621545302445</c:v>
                </c:pt>
                <c:pt idx="4">
                  <c:v>3758.39710358471</c:v>
                </c:pt>
                <c:pt idx="5">
                  <c:v>3218.340480645653</c:v>
                </c:pt>
                <c:pt idx="6">
                  <c:v>3360.686878548021</c:v>
                </c:pt>
                <c:pt idx="7">
                  <c:v>2982.609206161818</c:v>
                </c:pt>
                <c:pt idx="8">
                  <c:v>3217.405946785173</c:v>
                </c:pt>
                <c:pt idx="9">
                  <c:v>5044.772960372512</c:v>
                </c:pt>
                <c:pt idx="10">
                  <c:v>4354.930658205026</c:v>
                </c:pt>
                <c:pt idx="11">
                  <c:v>4411.946034185803</c:v>
                </c:pt>
                <c:pt idx="12">
                  <c:v>5209.80856390705</c:v>
                </c:pt>
                <c:pt idx="13">
                  <c:v>5667.513531310448</c:v>
                </c:pt>
                <c:pt idx="14">
                  <c:v>4660.874103146934</c:v>
                </c:pt>
                <c:pt idx="15">
                  <c:v>4187.951514401805</c:v>
                </c:pt>
                <c:pt idx="16">
                  <c:v>4680.189948829154</c:v>
                </c:pt>
                <c:pt idx="17">
                  <c:v>5047.902769527861</c:v>
                </c:pt>
                <c:pt idx="18">
                  <c:v>4903.278288478162</c:v>
                </c:pt>
                <c:pt idx="19">
                  <c:v>6437.992505417634</c:v>
                </c:pt>
                <c:pt idx="20">
                  <c:v>5868.24429884836</c:v>
                </c:pt>
                <c:pt idx="21">
                  <c:v>7271.644598903235</c:v>
                </c:pt>
                <c:pt idx="22">
                  <c:v>7340.100577262545</c:v>
                </c:pt>
                <c:pt idx="23">
                  <c:v>8093.793310666159</c:v>
                </c:pt>
                <c:pt idx="24">
                  <c:v>8725.010450981677</c:v>
                </c:pt>
                <c:pt idx="25">
                  <c:v>7716.697325914713</c:v>
                </c:pt>
                <c:pt idx="26">
                  <c:v>9050.855530638193</c:v>
                </c:pt>
                <c:pt idx="27">
                  <c:v>9555.852811328547</c:v>
                </c:pt>
                <c:pt idx="28">
                  <c:v>9862.923229088789</c:v>
                </c:pt>
                <c:pt idx="29">
                  <c:v>8142.299899037663</c:v>
                </c:pt>
                <c:pt idx="30">
                  <c:v>11592.6940780267</c:v>
                </c:pt>
                <c:pt idx="31">
                  <c:v>10645.36848886393</c:v>
                </c:pt>
                <c:pt idx="32">
                  <c:v>10624.2215177515</c:v>
                </c:pt>
                <c:pt idx="33">
                  <c:v>12455.34631537546</c:v>
                </c:pt>
                <c:pt idx="34">
                  <c:v>11215.34867018402</c:v>
                </c:pt>
                <c:pt idx="35">
                  <c:v>9429.422226689769</c:v>
                </c:pt>
                <c:pt idx="36">
                  <c:v>10831.55287507258</c:v>
                </c:pt>
                <c:pt idx="37">
                  <c:v>12218.22186618516</c:v>
                </c:pt>
                <c:pt idx="38">
                  <c:v>11585.82633179323</c:v>
                </c:pt>
                <c:pt idx="39">
                  <c:v>10683.15038280956</c:v>
                </c:pt>
                <c:pt idx="40">
                  <c:v>11678.77262720359</c:v>
                </c:pt>
                <c:pt idx="41">
                  <c:v>13012.90575436239</c:v>
                </c:pt>
                <c:pt idx="42">
                  <c:v>15790.39871593655</c:v>
                </c:pt>
                <c:pt idx="43">
                  <c:v>15180.6726476311</c:v>
                </c:pt>
                <c:pt idx="44">
                  <c:v>16009.56202534602</c:v>
                </c:pt>
                <c:pt idx="45">
                  <c:v>16324.0282790721</c:v>
                </c:pt>
                <c:pt idx="46">
                  <c:v>18676.39190742098</c:v>
                </c:pt>
                <c:pt idx="47">
                  <c:v>17446.04539296234</c:v>
                </c:pt>
                <c:pt idx="48">
                  <c:v>12943.6174670729</c:v>
                </c:pt>
                <c:pt idx="49">
                  <c:v>11423.640666326</c:v>
                </c:pt>
                <c:pt idx="50">
                  <c:v>12426.90964840482</c:v>
                </c:pt>
                <c:pt idx="51">
                  <c:v>12016.31520828848</c:v>
                </c:pt>
                <c:pt idx="52">
                  <c:v>17717.20686170878</c:v>
                </c:pt>
                <c:pt idx="53">
                  <c:v>19477.52243472674</c:v>
                </c:pt>
                <c:pt idx="54">
                  <c:v>19107.06074099793</c:v>
                </c:pt>
                <c:pt idx="55">
                  <c:v>23785.66017783925</c:v>
                </c:pt>
                <c:pt idx="56">
                  <c:v>20059.50721043785</c:v>
                </c:pt>
                <c:pt idx="57">
                  <c:v>19823.37782601765</c:v>
                </c:pt>
                <c:pt idx="58">
                  <c:v>19815.0777224138</c:v>
                </c:pt>
                <c:pt idx="59">
                  <c:v>21639.81867472717</c:v>
                </c:pt>
                <c:pt idx="60">
                  <c:v>23037.10744298103</c:v>
                </c:pt>
                <c:pt idx="61">
                  <c:v>22423.56989199171</c:v>
                </c:pt>
                <c:pt idx="62">
                  <c:v>26481.37935108321</c:v>
                </c:pt>
                <c:pt idx="63">
                  <c:v>22151.8408308637</c:v>
                </c:pt>
                <c:pt idx="64">
                  <c:v>29274.03077277178</c:v>
                </c:pt>
                <c:pt idx="65">
                  <c:v>29014.69920394553</c:v>
                </c:pt>
                <c:pt idx="66">
                  <c:v>29477.07657848765</c:v>
                </c:pt>
                <c:pt idx="67">
                  <c:v>24396.73202632458</c:v>
                </c:pt>
                <c:pt idx="68">
                  <c:v>22593.79796298611</c:v>
                </c:pt>
                <c:pt idx="69">
                  <c:v>25731.82839662951</c:v>
                </c:pt>
                <c:pt idx="70">
                  <c:v>24667.23915192965</c:v>
                </c:pt>
                <c:pt idx="71">
                  <c:v>29303.19817913055</c:v>
                </c:pt>
                <c:pt idx="72">
                  <c:v>28968.90607971233</c:v>
                </c:pt>
                <c:pt idx="73">
                  <c:v>28362.34618327797</c:v>
                </c:pt>
                <c:pt idx="74">
                  <c:v>31625.98991146071</c:v>
                </c:pt>
                <c:pt idx="75">
                  <c:v>32479.50977562434</c:v>
                </c:pt>
                <c:pt idx="76">
                  <c:v>34273.53724867745</c:v>
                </c:pt>
                <c:pt idx="77">
                  <c:v>37342.89315908172</c:v>
                </c:pt>
                <c:pt idx="78">
                  <c:v>32631.83403740863</c:v>
                </c:pt>
                <c:pt idx="79">
                  <c:v>27587.45131155143</c:v>
                </c:pt>
                <c:pt idx="80">
                  <c:v>29326.27767817047</c:v>
                </c:pt>
                <c:pt idx="81">
                  <c:v>33468.74854758476</c:v>
                </c:pt>
                <c:pt idx="82">
                  <c:v>42466.96374941462</c:v>
                </c:pt>
                <c:pt idx="83">
                  <c:v>39766.13871565038</c:v>
                </c:pt>
                <c:pt idx="84">
                  <c:v>32659.925340552</c:v>
                </c:pt>
                <c:pt idx="85">
                  <c:v>31744.96747822522</c:v>
                </c:pt>
                <c:pt idx="86">
                  <c:v>28871.1588790447</c:v>
                </c:pt>
                <c:pt idx="87">
                  <c:v>33461.55809872543</c:v>
                </c:pt>
                <c:pt idx="88">
                  <c:v>34752.32156086207</c:v>
                </c:pt>
                <c:pt idx="89">
                  <c:v>38544.3464359904</c:v>
                </c:pt>
                <c:pt idx="90">
                  <c:v>44529.45642917718</c:v>
                </c:pt>
                <c:pt idx="91">
                  <c:v>50782.43003179601</c:v>
                </c:pt>
                <c:pt idx="92">
                  <c:v>48125.9072726705</c:v>
                </c:pt>
                <c:pt idx="93">
                  <c:v>32731.0344959532</c:v>
                </c:pt>
                <c:pt idx="94">
                  <c:v>39460.44614533667</c:v>
                </c:pt>
                <c:pt idx="95">
                  <c:v>39332.58846293937</c:v>
                </c:pt>
                <c:pt idx="96">
                  <c:v>33076.77754914013</c:v>
                </c:pt>
                <c:pt idx="97">
                  <c:v>36101.16548714152</c:v>
                </c:pt>
                <c:pt idx="98">
                  <c:v>29193.26057479967</c:v>
                </c:pt>
                <c:pt idx="99">
                  <c:v>27996.0558277437</c:v>
                </c:pt>
                <c:pt idx="100">
                  <c:v>45286.80885557916</c:v>
                </c:pt>
                <c:pt idx="101">
                  <c:v>45602.32241027352</c:v>
                </c:pt>
                <c:pt idx="102">
                  <c:v>43193.13679439123</c:v>
                </c:pt>
                <c:pt idx="103">
                  <c:v>33926.74590126157</c:v>
                </c:pt>
                <c:pt idx="104">
                  <c:v>33927.81199706256</c:v>
                </c:pt>
                <c:pt idx="105">
                  <c:v>35161.01156988232</c:v>
                </c:pt>
                <c:pt idx="106">
                  <c:v>41426.46561054432</c:v>
                </c:pt>
                <c:pt idx="107">
                  <c:v>40296.2940220763</c:v>
                </c:pt>
                <c:pt idx="108">
                  <c:v>29616.94780060783</c:v>
                </c:pt>
                <c:pt idx="109">
                  <c:v>23387.17244291856</c:v>
                </c:pt>
                <c:pt idx="110">
                  <c:v>20685.5093703877</c:v>
                </c:pt>
                <c:pt idx="111">
                  <c:v>19211.6928647896</c:v>
                </c:pt>
                <c:pt idx="112">
                  <c:v>19749.79065576834</c:v>
                </c:pt>
                <c:pt idx="113">
                  <c:v>20047.38698535634</c:v>
                </c:pt>
                <c:pt idx="114">
                  <c:v>22009.58014641192</c:v>
                </c:pt>
                <c:pt idx="115">
                  <c:v>21802.93054647859</c:v>
                </c:pt>
                <c:pt idx="116">
                  <c:v>22056.79562929667</c:v>
                </c:pt>
                <c:pt idx="117">
                  <c:v>17861.06361025862</c:v>
                </c:pt>
                <c:pt idx="118">
                  <c:v>18866.81168350837</c:v>
                </c:pt>
                <c:pt idx="119">
                  <c:v>17500.99528702133</c:v>
                </c:pt>
                <c:pt idx="120">
                  <c:v>35932.12152294088</c:v>
                </c:pt>
                <c:pt idx="121">
                  <c:v>38327.05668189805</c:v>
                </c:pt>
                <c:pt idx="122">
                  <c:v>40567.69321536303</c:v>
                </c:pt>
                <c:pt idx="123">
                  <c:v>42174.69840709754</c:v>
                </c:pt>
                <c:pt idx="124">
                  <c:v>40830.9562183778</c:v>
                </c:pt>
                <c:pt idx="125">
                  <c:v>47356.54991243877</c:v>
                </c:pt>
                <c:pt idx="126">
                  <c:v>48131.08763287717</c:v>
                </c:pt>
                <c:pt idx="127">
                  <c:v>32778.35899266227</c:v>
                </c:pt>
                <c:pt idx="128">
                  <c:v>46903.68040084079</c:v>
                </c:pt>
                <c:pt idx="129">
                  <c:v>48731.6744788405</c:v>
                </c:pt>
                <c:pt idx="130">
                  <c:v>39417.15488092675</c:v>
                </c:pt>
                <c:pt idx="131">
                  <c:v>41601.75872816928</c:v>
                </c:pt>
                <c:pt idx="132">
                  <c:v>44219.79577655914</c:v>
                </c:pt>
                <c:pt idx="133">
                  <c:v>33724.47519775962</c:v>
                </c:pt>
                <c:pt idx="134">
                  <c:v>41986.93139265962</c:v>
                </c:pt>
              </c:numCache>
            </c:numRef>
          </c:val>
          <c:smooth val="0"/>
        </c:ser>
        <c:dLbls>
          <c:showLegendKey val="0"/>
          <c:showVal val="0"/>
          <c:showCatName val="0"/>
          <c:showSerName val="0"/>
          <c:showPercent val="0"/>
          <c:showBubbleSize val="0"/>
        </c:dLbls>
        <c:marker val="1"/>
        <c:smooth val="0"/>
        <c:axId val="-2145644992"/>
        <c:axId val="-2145641664"/>
      </c:lineChart>
      <c:catAx>
        <c:axId val="-214564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641664"/>
        <c:crosses val="autoZero"/>
        <c:auto val="1"/>
        <c:lblAlgn val="ctr"/>
        <c:lblOffset val="100"/>
        <c:noMultiLvlLbl val="0"/>
      </c:catAx>
      <c:valAx>
        <c:axId val="-2145641664"/>
        <c:scaling>
          <c:orientation val="minMax"/>
          <c:max val="120000.0"/>
          <c:min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644992"/>
        <c:crosses val="autoZero"/>
        <c:crossBetween val="between"/>
      </c:valAx>
      <c:spPr>
        <a:noFill/>
        <a:ln>
          <a:solidFill>
            <a:sysClr val="windowText" lastClr="000000"/>
          </a:solidFill>
        </a:ln>
        <a:effectLst/>
      </c:spPr>
    </c:plotArea>
    <c:legend>
      <c:legendPos val="b"/>
      <c:layout>
        <c:manualLayout>
          <c:xMode val="edge"/>
          <c:yMode val="edge"/>
          <c:x val="0.34607929953811"/>
          <c:y val="0.867988113533318"/>
          <c:w val="0.307841289857823"/>
          <c:h val="0.1066993861552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_trad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solidFill>
                  <a:schemeClr val="bg1"/>
                </a:solidFill>
              </a:rPr>
              <a:t>Título del gráfico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602428412715319"/>
          <c:y val="0.0564203878565825"/>
          <c:w val="0.921420169288952"/>
          <c:h val="0.795081480518283"/>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ser>
          <c:idx val="4"/>
          <c:order val="4"/>
          <c:tx>
            <c:strRef>
              <c:f>'Cuadro 2'!$AE$7</c:f>
              <c:strCache>
                <c:ptCount val="1"/>
                <c:pt idx="0">
                  <c:v>Impuestos exportación_x000d__x000d_</c:v>
                </c:pt>
              </c:strCache>
            </c:strRef>
          </c:tx>
          <c:spPr>
            <a:solidFill>
              <a:srgbClr val="7030A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2'!$AE$8:$AE$142</c:f>
              <c:numCache>
                <c:formatCode>0</c:formatCode>
                <c:ptCount val="135"/>
                <c:pt idx="0">
                  <c:v>91.87083068874515</c:v>
                </c:pt>
                <c:pt idx="1">
                  <c:v>85.7011300858741</c:v>
                </c:pt>
                <c:pt idx="2">
                  <c:v>71.73567564466273</c:v>
                </c:pt>
                <c:pt idx="3">
                  <c:v>54.1635625901292</c:v>
                </c:pt>
                <c:pt idx="4">
                  <c:v>42.15919051413838</c:v>
                </c:pt>
                <c:pt idx="5">
                  <c:v>34.40250117737587</c:v>
                </c:pt>
                <c:pt idx="6">
                  <c:v>0.0</c:v>
                </c:pt>
                <c:pt idx="7">
                  <c:v>0.0</c:v>
                </c:pt>
                <c:pt idx="8">
                  <c:v>0.0</c:v>
                </c:pt>
                <c:pt idx="9">
                  <c:v>16.10298194180954</c:v>
                </c:pt>
                <c:pt idx="10">
                  <c:v>28.19650672227838</c:v>
                </c:pt>
                <c:pt idx="11">
                  <c:v>22.30330288724064</c:v>
                </c:pt>
                <c:pt idx="12">
                  <c:v>26.48985668693332</c:v>
                </c:pt>
                <c:pt idx="13">
                  <c:v>24.59374825291998</c:v>
                </c:pt>
                <c:pt idx="14">
                  <c:v>22.00724596581254</c:v>
                </c:pt>
                <c:pt idx="15">
                  <c:v>23.48734488668952</c:v>
                </c:pt>
                <c:pt idx="16">
                  <c:v>25.09082329159011</c:v>
                </c:pt>
                <c:pt idx="17">
                  <c:v>68.58021700021276</c:v>
                </c:pt>
                <c:pt idx="18">
                  <c:v>47.32939415611602</c:v>
                </c:pt>
                <c:pt idx="19">
                  <c:v>80.21458899264171</c:v>
                </c:pt>
                <c:pt idx="20">
                  <c:v>69.5116147351455</c:v>
                </c:pt>
                <c:pt idx="21">
                  <c:v>63.83683222674843</c:v>
                </c:pt>
                <c:pt idx="22">
                  <c:v>59.35835379072172</c:v>
                </c:pt>
                <c:pt idx="23">
                  <c:v>56.4920250785012</c:v>
                </c:pt>
                <c:pt idx="24">
                  <c:v>0.000968408587772135</c:v>
                </c:pt>
                <c:pt idx="25">
                  <c:v>0.000948099225954033</c:v>
                </c:pt>
                <c:pt idx="26">
                  <c:v>0.000937957606531436</c:v>
                </c:pt>
                <c:pt idx="27">
                  <c:v>0.000885461455671331</c:v>
                </c:pt>
                <c:pt idx="28">
                  <c:v>0.0852549257664621</c:v>
                </c:pt>
                <c:pt idx="29">
                  <c:v>0.0766055773532701</c:v>
                </c:pt>
                <c:pt idx="30">
                  <c:v>0.0408264830200243</c:v>
                </c:pt>
                <c:pt idx="31">
                  <c:v>1.765177465965634</c:v>
                </c:pt>
                <c:pt idx="32">
                  <c:v>0.148657392821037</c:v>
                </c:pt>
                <c:pt idx="33">
                  <c:v>0.0348004304817632</c:v>
                </c:pt>
                <c:pt idx="34">
                  <c:v>0.132568021208137</c:v>
                </c:pt>
                <c:pt idx="35">
                  <c:v>0.104040212216407</c:v>
                </c:pt>
                <c:pt idx="36">
                  <c:v>263.7198865974847</c:v>
                </c:pt>
                <c:pt idx="37">
                  <c:v>374.2134468053321</c:v>
                </c:pt>
                <c:pt idx="38">
                  <c:v>466.6692094326361</c:v>
                </c:pt>
                <c:pt idx="39">
                  <c:v>224.5973790992904</c:v>
                </c:pt>
                <c:pt idx="40">
                  <c:v>146.6912235964388</c:v>
                </c:pt>
                <c:pt idx="41">
                  <c:v>162.2031040958433</c:v>
                </c:pt>
                <c:pt idx="42">
                  <c:v>248.5546566932097</c:v>
                </c:pt>
                <c:pt idx="43">
                  <c:v>309.0910892089689</c:v>
                </c:pt>
                <c:pt idx="44">
                  <c:v>123.5443880082498</c:v>
                </c:pt>
                <c:pt idx="45">
                  <c:v>77.37013055549218</c:v>
                </c:pt>
                <c:pt idx="46">
                  <c:v>193.37987367191</c:v>
                </c:pt>
                <c:pt idx="47">
                  <c:v>122.4722147593378</c:v>
                </c:pt>
                <c:pt idx="48">
                  <c:v>62.6861349025858</c:v>
                </c:pt>
                <c:pt idx="49">
                  <c:v>18.71621823638382</c:v>
                </c:pt>
                <c:pt idx="50">
                  <c:v>16.47462330454118</c:v>
                </c:pt>
                <c:pt idx="51">
                  <c:v>1.598846171971186</c:v>
                </c:pt>
                <c:pt idx="52">
                  <c:v>0.56854765118311</c:v>
                </c:pt>
                <c:pt idx="53">
                  <c:v>0.861621653017411</c:v>
                </c:pt>
                <c:pt idx="54">
                  <c:v>0.621562993324857</c:v>
                </c:pt>
                <c:pt idx="55">
                  <c:v>0.344676291990873</c:v>
                </c:pt>
                <c:pt idx="56">
                  <c:v>0.36979338115302</c:v>
                </c:pt>
                <c:pt idx="57">
                  <c:v>0.698087241790993</c:v>
                </c:pt>
                <c:pt idx="58">
                  <c:v>1.185976247473549</c:v>
                </c:pt>
                <c:pt idx="59">
                  <c:v>0.389665651956324</c:v>
                </c:pt>
                <c:pt idx="60">
                  <c:v>0.166392295034075</c:v>
                </c:pt>
                <c:pt idx="61">
                  <c:v>0.0127044890588582</c:v>
                </c:pt>
                <c:pt idx="62">
                  <c:v>0.0170925935628136</c:v>
                </c:pt>
                <c:pt idx="63">
                  <c:v>0.0</c:v>
                </c:pt>
                <c:pt idx="64">
                  <c:v>0.0</c:v>
                </c:pt>
                <c:pt idx="65">
                  <c:v>0.0</c:v>
                </c:pt>
                <c:pt idx="66">
                  <c:v>0.0</c:v>
                </c:pt>
                <c:pt idx="67">
                  <c:v>0.0</c:v>
                </c:pt>
                <c:pt idx="68">
                  <c:v>0.0</c:v>
                </c:pt>
                <c:pt idx="69">
                  <c:v>0.0</c:v>
                </c:pt>
                <c:pt idx="70">
                  <c:v>0.0</c:v>
                </c:pt>
                <c:pt idx="71">
                  <c:v>0.0</c:v>
                </c:pt>
                <c:pt idx="72">
                  <c:v>0.0</c:v>
                </c:pt>
                <c:pt idx="73">
                  <c:v>10.7514579921448</c:v>
                </c:pt>
                <c:pt idx="74">
                  <c:v>2019.285327080675</c:v>
                </c:pt>
                <c:pt idx="75">
                  <c:v>1185.771945939011</c:v>
                </c:pt>
                <c:pt idx="76">
                  <c:v>213.7402457780323</c:v>
                </c:pt>
                <c:pt idx="77">
                  <c:v>2197.753882896587</c:v>
                </c:pt>
                <c:pt idx="78">
                  <c:v>3034.679867204017</c:v>
                </c:pt>
                <c:pt idx="79">
                  <c:v>1507.797230427236</c:v>
                </c:pt>
                <c:pt idx="80">
                  <c:v>907.179000654738</c:v>
                </c:pt>
                <c:pt idx="81">
                  <c:v>791.3792760020043</c:v>
                </c:pt>
                <c:pt idx="82">
                  <c:v>521.5579429837293</c:v>
                </c:pt>
                <c:pt idx="83">
                  <c:v>751.1531688172844</c:v>
                </c:pt>
                <c:pt idx="84">
                  <c:v>877.1542296259773</c:v>
                </c:pt>
                <c:pt idx="85">
                  <c:v>3298.509806567712</c:v>
                </c:pt>
                <c:pt idx="86">
                  <c:v>2599.60038781896</c:v>
                </c:pt>
                <c:pt idx="87">
                  <c:v>2042.12734594711</c:v>
                </c:pt>
                <c:pt idx="88">
                  <c:v>2014.948936559655</c:v>
                </c:pt>
                <c:pt idx="89">
                  <c:v>2277.689457268819</c:v>
                </c:pt>
                <c:pt idx="90">
                  <c:v>3628.207840903058</c:v>
                </c:pt>
                <c:pt idx="91">
                  <c:v>4484.96662808443</c:v>
                </c:pt>
                <c:pt idx="92">
                  <c:v>2871.230688284702</c:v>
                </c:pt>
                <c:pt idx="93">
                  <c:v>2280.863427473903</c:v>
                </c:pt>
                <c:pt idx="94">
                  <c:v>4524.592548234745</c:v>
                </c:pt>
                <c:pt idx="95">
                  <c:v>1430.690742843402</c:v>
                </c:pt>
                <c:pt idx="96">
                  <c:v>193.3340762321398</c:v>
                </c:pt>
                <c:pt idx="97">
                  <c:v>101.2368853447927</c:v>
                </c:pt>
                <c:pt idx="98">
                  <c:v>280.5494269762206</c:v>
                </c:pt>
                <c:pt idx="99">
                  <c:v>541.9402085609029</c:v>
                </c:pt>
                <c:pt idx="100">
                  <c:v>1808.262254494334</c:v>
                </c:pt>
                <c:pt idx="101">
                  <c:v>5040.528440253185</c:v>
                </c:pt>
                <c:pt idx="102">
                  <c:v>4223.00743614479</c:v>
                </c:pt>
                <c:pt idx="103">
                  <c:v>7004.858655306517</c:v>
                </c:pt>
                <c:pt idx="104">
                  <c:v>3624.387149792317</c:v>
                </c:pt>
                <c:pt idx="105">
                  <c:v>1012.295477779785</c:v>
                </c:pt>
                <c:pt idx="106">
                  <c:v>789.8041285560001</c:v>
                </c:pt>
                <c:pt idx="107">
                  <c:v>8996.626949406207</c:v>
                </c:pt>
                <c:pt idx="108">
                  <c:v>4292.086880353727</c:v>
                </c:pt>
                <c:pt idx="109">
                  <c:v>1141.28357032174</c:v>
                </c:pt>
                <c:pt idx="110">
                  <c:v>110.1193427569578</c:v>
                </c:pt>
                <c:pt idx="111">
                  <c:v>41.08621725287387</c:v>
                </c:pt>
                <c:pt idx="112">
                  <c:v>48.53998098164789</c:v>
                </c:pt>
                <c:pt idx="113">
                  <c:v>44.0200632772198</c:v>
                </c:pt>
                <c:pt idx="114">
                  <c:v>41.02153735921274</c:v>
                </c:pt>
                <c:pt idx="115">
                  <c:v>8.744108367615672</c:v>
                </c:pt>
                <c:pt idx="116">
                  <c:v>40.4319837694899</c:v>
                </c:pt>
                <c:pt idx="117">
                  <c:v>36.5261193181466</c:v>
                </c:pt>
                <c:pt idx="118">
                  <c:v>47.19666082149065</c:v>
                </c:pt>
                <c:pt idx="119">
                  <c:v>77.52008638580034</c:v>
                </c:pt>
                <c:pt idx="120">
                  <c:v>3729.636579938608</c:v>
                </c:pt>
                <c:pt idx="121">
                  <c:v>7388.66412421201</c:v>
                </c:pt>
                <c:pt idx="122">
                  <c:v>7478.0</c:v>
                </c:pt>
                <c:pt idx="123">
                  <c:v>7435.20040975781</c:v>
                </c:pt>
                <c:pt idx="124">
                  <c:v>7875.566108241425</c:v>
                </c:pt>
                <c:pt idx="125">
                  <c:v>10788.14080008497</c:v>
                </c:pt>
                <c:pt idx="126">
                  <c:v>13065.54618993579</c:v>
                </c:pt>
                <c:pt idx="127">
                  <c:v>10789.6341265728</c:v>
                </c:pt>
                <c:pt idx="128">
                  <c:v>12764.31221979609</c:v>
                </c:pt>
                <c:pt idx="129">
                  <c:v>11963.70420579247</c:v>
                </c:pt>
                <c:pt idx="130">
                  <c:v>13299.76641142501</c:v>
                </c:pt>
                <c:pt idx="131">
                  <c:v>8517.80395713694</c:v>
                </c:pt>
                <c:pt idx="132">
                  <c:v>9581.947332289023</c:v>
                </c:pt>
                <c:pt idx="133">
                  <c:v>7634.11250657847</c:v>
                </c:pt>
                <c:pt idx="134">
                  <c:v>4855.12694450274</c:v>
                </c:pt>
              </c:numCache>
            </c:numRef>
          </c:val>
        </c:ser>
        <c:ser>
          <c:idx val="5"/>
          <c:order val="5"/>
          <c:tx>
            <c:strRef>
              <c:f>'Cuadro 2'!$AF$7</c:f>
              <c:strCache>
                <c:ptCount val="1"/>
                <c:pt idx="0">
                  <c:v>Efecto paridad cambiaria s/ exportación_x000d_</c:v>
                </c:pt>
              </c:strCache>
            </c:strRef>
          </c:tx>
          <c:spPr>
            <a:solidFill>
              <a:srgbClr val="FFFF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2'!$AF$8:$AF$142</c:f>
              <c:numCache>
                <c:formatCode>0</c:formatCode>
                <c:ptCount val="135"/>
                <c:pt idx="0">
                  <c:v>592.9951834900351</c:v>
                </c:pt>
                <c:pt idx="1">
                  <c:v>578.644614546366</c:v>
                </c:pt>
                <c:pt idx="2">
                  <c:v>849.0707714925931</c:v>
                </c:pt>
                <c:pt idx="3">
                  <c:v>184.714306476668</c:v>
                </c:pt>
                <c:pt idx="4">
                  <c:v>280.7441193023683</c:v>
                </c:pt>
                <c:pt idx="5">
                  <c:v>700.0591266460518</c:v>
                </c:pt>
                <c:pt idx="6">
                  <c:v>609.0175680086784</c:v>
                </c:pt>
                <c:pt idx="7">
                  <c:v>325.1214489646165</c:v>
                </c:pt>
                <c:pt idx="8">
                  <c:v>184.8459928709701</c:v>
                </c:pt>
                <c:pt idx="9">
                  <c:v>-288.2742889433218</c:v>
                </c:pt>
                <c:pt idx="10">
                  <c:v>-70.63625854501368</c:v>
                </c:pt>
                <c:pt idx="11">
                  <c:v>11.67346129317814</c:v>
                </c:pt>
                <c:pt idx="12">
                  <c:v>5.635314649113805</c:v>
                </c:pt>
                <c:pt idx="13">
                  <c:v>157.6365590730719</c:v>
                </c:pt>
                <c:pt idx="14">
                  <c:v>353.0286582983067</c:v>
                </c:pt>
                <c:pt idx="15">
                  <c:v>351.8687251924112</c:v>
                </c:pt>
                <c:pt idx="16">
                  <c:v>536.510498953506</c:v>
                </c:pt>
                <c:pt idx="17">
                  <c:v>1993.456453710497</c:v>
                </c:pt>
                <c:pt idx="18">
                  <c:v>1935.00761811117</c:v>
                </c:pt>
                <c:pt idx="19">
                  <c:v>1924.195453017374</c:v>
                </c:pt>
                <c:pt idx="20">
                  <c:v>1838.990490237365</c:v>
                </c:pt>
                <c:pt idx="21">
                  <c:v>1696.954737278472</c:v>
                </c:pt>
                <c:pt idx="22">
                  <c:v>2142.101080450908</c:v>
                </c:pt>
                <c:pt idx="23">
                  <c:v>3026.492416463618</c:v>
                </c:pt>
                <c:pt idx="24">
                  <c:v>2920.117675695245</c:v>
                </c:pt>
                <c:pt idx="25">
                  <c:v>2479.96922007574</c:v>
                </c:pt>
                <c:pt idx="26">
                  <c:v>3935.366891254376</c:v>
                </c:pt>
                <c:pt idx="27">
                  <c:v>4805.07033637226</c:v>
                </c:pt>
                <c:pt idx="28">
                  <c:v>4195.729799244252</c:v>
                </c:pt>
                <c:pt idx="29">
                  <c:v>3763.373949752013</c:v>
                </c:pt>
                <c:pt idx="30">
                  <c:v>5376.190057322066</c:v>
                </c:pt>
                <c:pt idx="31">
                  <c:v>5486.576307599224</c:v>
                </c:pt>
                <c:pt idx="32">
                  <c:v>4144.301519037175</c:v>
                </c:pt>
                <c:pt idx="33">
                  <c:v>6453.609998529693</c:v>
                </c:pt>
                <c:pt idx="34">
                  <c:v>6073.045522696133</c:v>
                </c:pt>
                <c:pt idx="35">
                  <c:v>5386.107890132117</c:v>
                </c:pt>
                <c:pt idx="36">
                  <c:v>7601.768095119551</c:v>
                </c:pt>
                <c:pt idx="37">
                  <c:v>5686.472431664413</c:v>
                </c:pt>
                <c:pt idx="38">
                  <c:v>3582.012884643595</c:v>
                </c:pt>
                <c:pt idx="39">
                  <c:v>476.1221031449985</c:v>
                </c:pt>
                <c:pt idx="40">
                  <c:v>734.3491860373677</c:v>
                </c:pt>
                <c:pt idx="41">
                  <c:v>-104.6447045970448</c:v>
                </c:pt>
                <c:pt idx="42">
                  <c:v>46.98945455599511</c:v>
                </c:pt>
                <c:pt idx="43">
                  <c:v>1549.808457340635</c:v>
                </c:pt>
                <c:pt idx="44">
                  <c:v>1012.789356525614</c:v>
                </c:pt>
                <c:pt idx="45">
                  <c:v>2181.449197707137</c:v>
                </c:pt>
                <c:pt idx="46">
                  <c:v>2474.30172823551</c:v>
                </c:pt>
                <c:pt idx="47">
                  <c:v>2145.876700571023</c:v>
                </c:pt>
                <c:pt idx="48">
                  <c:v>332.2891464845316</c:v>
                </c:pt>
                <c:pt idx="49">
                  <c:v>-2537.368447328191</c:v>
                </c:pt>
                <c:pt idx="50">
                  <c:v>-3499.833654626872</c:v>
                </c:pt>
                <c:pt idx="51">
                  <c:v>-1270.844274281791</c:v>
                </c:pt>
                <c:pt idx="52">
                  <c:v>-2647.166018218862</c:v>
                </c:pt>
                <c:pt idx="53">
                  <c:v>-2616.99192109444</c:v>
                </c:pt>
                <c:pt idx="54">
                  <c:v>-325.099229780454</c:v>
                </c:pt>
                <c:pt idx="55">
                  <c:v>-1009.136117812391</c:v>
                </c:pt>
                <c:pt idx="56">
                  <c:v>-1565.723492800166</c:v>
                </c:pt>
                <c:pt idx="57">
                  <c:v>-1417.739155587613</c:v>
                </c:pt>
                <c:pt idx="58">
                  <c:v>-104.5862562313374</c:v>
                </c:pt>
                <c:pt idx="59">
                  <c:v>684.8412630254827</c:v>
                </c:pt>
                <c:pt idx="60">
                  <c:v>677.2057284418987</c:v>
                </c:pt>
                <c:pt idx="61">
                  <c:v>2031.63185367723</c:v>
                </c:pt>
                <c:pt idx="62">
                  <c:v>3228.877003648396</c:v>
                </c:pt>
                <c:pt idx="63">
                  <c:v>5538.831293037021</c:v>
                </c:pt>
                <c:pt idx="64">
                  <c:v>5475.434783100246</c:v>
                </c:pt>
                <c:pt idx="65">
                  <c:v>5995.080161366912</c:v>
                </c:pt>
                <c:pt idx="66">
                  <c:v>7974.46623725019</c:v>
                </c:pt>
                <c:pt idx="67">
                  <c:v>10456.65117585553</c:v>
                </c:pt>
                <c:pt idx="68">
                  <c:v>13364.0633587088</c:v>
                </c:pt>
                <c:pt idx="69">
                  <c:v>10045.55378624812</c:v>
                </c:pt>
                <c:pt idx="70">
                  <c:v>7534.729108116876</c:v>
                </c:pt>
                <c:pt idx="71">
                  <c:v>13865.98622547956</c:v>
                </c:pt>
                <c:pt idx="72">
                  <c:v>11954.21168400468</c:v>
                </c:pt>
                <c:pt idx="73">
                  <c:v>9631.06342042691</c:v>
                </c:pt>
                <c:pt idx="74">
                  <c:v>735.5222142470623</c:v>
                </c:pt>
                <c:pt idx="75">
                  <c:v>3075.914088745951</c:v>
                </c:pt>
                <c:pt idx="76">
                  <c:v>5403.070914658022</c:v>
                </c:pt>
                <c:pt idx="77">
                  <c:v>-3591.016841380605</c:v>
                </c:pt>
                <c:pt idx="78">
                  <c:v>-1287.361393494523</c:v>
                </c:pt>
                <c:pt idx="79">
                  <c:v>-528.6944674152033</c:v>
                </c:pt>
                <c:pt idx="80">
                  <c:v>-808.5970281716834</c:v>
                </c:pt>
                <c:pt idx="81">
                  <c:v>-55.38799307010233</c:v>
                </c:pt>
                <c:pt idx="82">
                  <c:v>2525.691876637752</c:v>
                </c:pt>
                <c:pt idx="83">
                  <c:v>2828.806035342973</c:v>
                </c:pt>
                <c:pt idx="84">
                  <c:v>3773.822889031467</c:v>
                </c:pt>
                <c:pt idx="85">
                  <c:v>8.65977097702893</c:v>
                </c:pt>
                <c:pt idx="86">
                  <c:v>313.3103523203604</c:v>
                </c:pt>
                <c:pt idx="87">
                  <c:v>-652.41097562954</c:v>
                </c:pt>
                <c:pt idx="88">
                  <c:v>-820.6711542414593</c:v>
                </c:pt>
                <c:pt idx="89">
                  <c:v>794.2576321366525</c:v>
                </c:pt>
                <c:pt idx="90">
                  <c:v>-1119.923235573094</c:v>
                </c:pt>
                <c:pt idx="91">
                  <c:v>6628.789331521737</c:v>
                </c:pt>
                <c:pt idx="92">
                  <c:v>9119.388069079771</c:v>
                </c:pt>
                <c:pt idx="93">
                  <c:v>7211.587961013713</c:v>
                </c:pt>
                <c:pt idx="94">
                  <c:v>2877.750718378946</c:v>
                </c:pt>
                <c:pt idx="95">
                  <c:v>6313.59902746723</c:v>
                </c:pt>
                <c:pt idx="96">
                  <c:v>14972.66821543695</c:v>
                </c:pt>
                <c:pt idx="97">
                  <c:v>17900.07798351193</c:v>
                </c:pt>
                <c:pt idx="98">
                  <c:v>17423.59336709278</c:v>
                </c:pt>
                <c:pt idx="99">
                  <c:v>15876.59503402156</c:v>
                </c:pt>
                <c:pt idx="100">
                  <c:v>-942.7452119780311</c:v>
                </c:pt>
                <c:pt idx="101">
                  <c:v>-4835.28414475749</c:v>
                </c:pt>
                <c:pt idx="102">
                  <c:v>-858.7625275265762</c:v>
                </c:pt>
                <c:pt idx="103">
                  <c:v>-3231.532554167558</c:v>
                </c:pt>
                <c:pt idx="104">
                  <c:v>-925.552734117941</c:v>
                </c:pt>
                <c:pt idx="105">
                  <c:v>-975.6585204504483</c:v>
                </c:pt>
                <c:pt idx="106">
                  <c:v>2823.944256818752</c:v>
                </c:pt>
                <c:pt idx="107">
                  <c:v>-8344.994624200021</c:v>
                </c:pt>
                <c:pt idx="108">
                  <c:v>13465.41763114361</c:v>
                </c:pt>
                <c:pt idx="109">
                  <c:v>13168.28986540225</c:v>
                </c:pt>
                <c:pt idx="110">
                  <c:v>13366.01724716203</c:v>
                </c:pt>
                <c:pt idx="111">
                  <c:v>12903.87604758053</c:v>
                </c:pt>
                <c:pt idx="112">
                  <c:v>14314.69429624633</c:v>
                </c:pt>
                <c:pt idx="113">
                  <c:v>19718.31218666134</c:v>
                </c:pt>
                <c:pt idx="114">
                  <c:v>19013.11671923225</c:v>
                </c:pt>
                <c:pt idx="115">
                  <c:v>18037.84733049146</c:v>
                </c:pt>
                <c:pt idx="116">
                  <c:v>19065.59583106171</c:v>
                </c:pt>
                <c:pt idx="117">
                  <c:v>19575.70590464485</c:v>
                </c:pt>
                <c:pt idx="118">
                  <c:v>15758.03966825316</c:v>
                </c:pt>
                <c:pt idx="119">
                  <c:v>17213.68384863843</c:v>
                </c:pt>
                <c:pt idx="120">
                  <c:v>-10421.61307165211</c:v>
                </c:pt>
                <c:pt idx="121">
                  <c:v>-5035.580525921361</c:v>
                </c:pt>
                <c:pt idx="122">
                  <c:v>-5176.284086845217</c:v>
                </c:pt>
                <c:pt idx="123">
                  <c:v>-1334.595772432804</c:v>
                </c:pt>
                <c:pt idx="124">
                  <c:v>-2009.697099476923</c:v>
                </c:pt>
                <c:pt idx="125">
                  <c:v>5024.98690355093</c:v>
                </c:pt>
                <c:pt idx="126">
                  <c:v>16450.25696405425</c:v>
                </c:pt>
                <c:pt idx="127">
                  <c:v>10532.51312682292</c:v>
                </c:pt>
                <c:pt idx="128">
                  <c:v>25800.85479610253</c:v>
                </c:pt>
                <c:pt idx="129">
                  <c:v>36556.32625036881</c:v>
                </c:pt>
                <c:pt idx="130">
                  <c:v>40762.27212993806</c:v>
                </c:pt>
                <c:pt idx="131">
                  <c:v>40802.53363656734</c:v>
                </c:pt>
                <c:pt idx="132">
                  <c:v>32308.99900008685</c:v>
                </c:pt>
                <c:pt idx="133">
                  <c:v>29875.1257723923</c:v>
                </c:pt>
                <c:pt idx="134">
                  <c:v>27489.26519765605</c:v>
                </c:pt>
              </c:numCache>
            </c:numRef>
          </c:val>
        </c:ser>
        <c:ser>
          <c:idx val="6"/>
          <c:order val="6"/>
          <c:tx>
            <c:strRef>
              <c:f>'Cuadro 2'!$AG$7</c:f>
              <c:strCache>
                <c:ptCount val="1"/>
                <c:pt idx="0">
                  <c:v>Efecto imp. export. y paridad s/ consumo interno</c:v>
                </c:pt>
              </c:strCache>
            </c:strRef>
          </c:tx>
          <c:spPr>
            <a:solidFill>
              <a:schemeClr val="accent1">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2'!$AG$8:$AG$142</c:f>
              <c:numCache>
                <c:formatCode>0</c:formatCode>
                <c:ptCount val="135"/>
                <c:pt idx="0">
                  <c:v>459.6526126131965</c:v>
                </c:pt>
                <c:pt idx="1">
                  <c:v>338.6266682190078</c:v>
                </c:pt>
                <c:pt idx="2">
                  <c:v>517.5996007215004</c:v>
                </c:pt>
                <c:pt idx="3">
                  <c:v>81.20388006318777</c:v>
                </c:pt>
                <c:pt idx="4">
                  <c:v>143.2154083238502</c:v>
                </c:pt>
                <c:pt idx="5">
                  <c:v>251.383229949839</c:v>
                </c:pt>
                <c:pt idx="6">
                  <c:v>174.3665285690508</c:v>
                </c:pt>
                <c:pt idx="7">
                  <c:v>107.44201990036</c:v>
                </c:pt>
                <c:pt idx="8">
                  <c:v>59.72273055781307</c:v>
                </c:pt>
                <c:pt idx="9">
                  <c:v>-92.2694183360625</c:v>
                </c:pt>
                <c:pt idx="10">
                  <c:v>-20.8419853748327</c:v>
                </c:pt>
                <c:pt idx="11">
                  <c:v>27.04536625046626</c:v>
                </c:pt>
                <c:pt idx="12">
                  <c:v>24.36015228581903</c:v>
                </c:pt>
                <c:pt idx="13">
                  <c:v>127.693839378736</c:v>
                </c:pt>
                <c:pt idx="14">
                  <c:v>307.7336603283164</c:v>
                </c:pt>
                <c:pt idx="15">
                  <c:v>395.942021096602</c:v>
                </c:pt>
                <c:pt idx="16">
                  <c:v>425.841973380851</c:v>
                </c:pt>
                <c:pt idx="17">
                  <c:v>634.720501657424</c:v>
                </c:pt>
                <c:pt idx="18">
                  <c:v>708.0640682432984</c:v>
                </c:pt>
                <c:pt idx="19">
                  <c:v>768.599626579824</c:v>
                </c:pt>
                <c:pt idx="20">
                  <c:v>649.3706391083788</c:v>
                </c:pt>
                <c:pt idx="21">
                  <c:v>512.4029673080174</c:v>
                </c:pt>
                <c:pt idx="22">
                  <c:v>602.743676263368</c:v>
                </c:pt>
                <c:pt idx="23">
                  <c:v>695.4658286203214</c:v>
                </c:pt>
                <c:pt idx="24">
                  <c:v>794.056332533867</c:v>
                </c:pt>
                <c:pt idx="25">
                  <c:v>791.791397653836</c:v>
                </c:pt>
                <c:pt idx="26">
                  <c:v>1114.722356337487</c:v>
                </c:pt>
                <c:pt idx="27">
                  <c:v>1519.210122156128</c:v>
                </c:pt>
                <c:pt idx="28">
                  <c:v>1189.181205114678</c:v>
                </c:pt>
                <c:pt idx="29">
                  <c:v>1299.292120496312</c:v>
                </c:pt>
                <c:pt idx="30">
                  <c:v>1398.38695942873</c:v>
                </c:pt>
                <c:pt idx="31">
                  <c:v>1618.503269326686</c:v>
                </c:pt>
                <c:pt idx="32">
                  <c:v>1743.702998550134</c:v>
                </c:pt>
                <c:pt idx="33">
                  <c:v>2151.43143227437</c:v>
                </c:pt>
                <c:pt idx="34">
                  <c:v>2058.54132395826</c:v>
                </c:pt>
                <c:pt idx="35">
                  <c:v>1895.537157186767</c:v>
                </c:pt>
                <c:pt idx="36">
                  <c:v>2816.366860266179</c:v>
                </c:pt>
                <c:pt idx="37">
                  <c:v>1330.252100980836</c:v>
                </c:pt>
                <c:pt idx="38">
                  <c:v>806.1373085499093</c:v>
                </c:pt>
                <c:pt idx="39">
                  <c:v>274.4325298139962</c:v>
                </c:pt>
                <c:pt idx="40">
                  <c:v>215.2168262214687</c:v>
                </c:pt>
                <c:pt idx="41">
                  <c:v>13.77703973987637</c:v>
                </c:pt>
                <c:pt idx="42">
                  <c:v>85.84464130651254</c:v>
                </c:pt>
                <c:pt idx="43">
                  <c:v>682.7386848506038</c:v>
                </c:pt>
                <c:pt idx="44">
                  <c:v>516.768669676617</c:v>
                </c:pt>
                <c:pt idx="45">
                  <c:v>591.508056306147</c:v>
                </c:pt>
                <c:pt idx="46">
                  <c:v>739.4413193772833</c:v>
                </c:pt>
                <c:pt idx="47">
                  <c:v>710.6268172559474</c:v>
                </c:pt>
                <c:pt idx="48">
                  <c:v>175.7562567012788</c:v>
                </c:pt>
                <c:pt idx="49">
                  <c:v>-874.3968874488275</c:v>
                </c:pt>
                <c:pt idx="50">
                  <c:v>-1100.854236640435</c:v>
                </c:pt>
                <c:pt idx="51">
                  <c:v>-447.5141110312766</c:v>
                </c:pt>
                <c:pt idx="52">
                  <c:v>-827.8385283991324</c:v>
                </c:pt>
                <c:pt idx="53">
                  <c:v>-899.6472490971804</c:v>
                </c:pt>
                <c:pt idx="54">
                  <c:v>-116.9419359941135</c:v>
                </c:pt>
                <c:pt idx="55">
                  <c:v>-344.7370590864218</c:v>
                </c:pt>
                <c:pt idx="56">
                  <c:v>-836.9125987795378</c:v>
                </c:pt>
                <c:pt idx="57">
                  <c:v>-643.9870688095478</c:v>
                </c:pt>
                <c:pt idx="58">
                  <c:v>-57.50464208199892</c:v>
                </c:pt>
                <c:pt idx="59">
                  <c:v>405.3844710133292</c:v>
                </c:pt>
                <c:pt idx="60">
                  <c:v>394.9248494627263</c:v>
                </c:pt>
                <c:pt idx="61">
                  <c:v>1034.849201217052</c:v>
                </c:pt>
                <c:pt idx="62">
                  <c:v>1700.213006779116</c:v>
                </c:pt>
                <c:pt idx="63">
                  <c:v>2342.20656796709</c:v>
                </c:pt>
                <c:pt idx="64">
                  <c:v>1922.263645676175</c:v>
                </c:pt>
                <c:pt idx="65">
                  <c:v>1964.540352904682</c:v>
                </c:pt>
                <c:pt idx="66">
                  <c:v>3310.866763038613</c:v>
                </c:pt>
                <c:pt idx="67">
                  <c:v>7016.285727457113</c:v>
                </c:pt>
                <c:pt idx="68">
                  <c:v>6602.004584923732</c:v>
                </c:pt>
                <c:pt idx="69">
                  <c:v>7545.35521171726</c:v>
                </c:pt>
                <c:pt idx="70">
                  <c:v>11248.10898407599</c:v>
                </c:pt>
                <c:pt idx="71">
                  <c:v>19594.70395697065</c:v>
                </c:pt>
                <c:pt idx="72">
                  <c:v>16992.88140417604</c:v>
                </c:pt>
                <c:pt idx="73">
                  <c:v>12631.3739366952</c:v>
                </c:pt>
                <c:pt idx="74">
                  <c:v>1571.277328963011</c:v>
                </c:pt>
                <c:pt idx="75">
                  <c:v>2957.997687109498</c:v>
                </c:pt>
                <c:pt idx="76">
                  <c:v>5549.07508563763</c:v>
                </c:pt>
                <c:pt idx="77">
                  <c:v>-768.073486222622</c:v>
                </c:pt>
                <c:pt idx="78">
                  <c:v>1010.017315717747</c:v>
                </c:pt>
                <c:pt idx="79">
                  <c:v>700.188772906667</c:v>
                </c:pt>
                <c:pt idx="80">
                  <c:v>48.63339662439425</c:v>
                </c:pt>
                <c:pt idx="81">
                  <c:v>456.3761480437696</c:v>
                </c:pt>
                <c:pt idx="82">
                  <c:v>2365.531777769518</c:v>
                </c:pt>
                <c:pt idx="83">
                  <c:v>2528.208901917641</c:v>
                </c:pt>
                <c:pt idx="84">
                  <c:v>2441.165619971293</c:v>
                </c:pt>
                <c:pt idx="85">
                  <c:v>1918.696626383854</c:v>
                </c:pt>
                <c:pt idx="86">
                  <c:v>2026.470852705673</c:v>
                </c:pt>
                <c:pt idx="87">
                  <c:v>847.21798465203</c:v>
                </c:pt>
                <c:pt idx="88">
                  <c:v>856.6096058587226</c:v>
                </c:pt>
                <c:pt idx="89">
                  <c:v>2523.709950441203</c:v>
                </c:pt>
                <c:pt idx="90">
                  <c:v>1710.849143265648</c:v>
                </c:pt>
                <c:pt idx="91">
                  <c:v>7583.343084857388</c:v>
                </c:pt>
                <c:pt idx="92">
                  <c:v>8062.680832646472</c:v>
                </c:pt>
                <c:pt idx="93">
                  <c:v>6291.43163252505</c:v>
                </c:pt>
                <c:pt idx="94">
                  <c:v>3995.942637739405</c:v>
                </c:pt>
                <c:pt idx="95">
                  <c:v>3518.529799932101</c:v>
                </c:pt>
                <c:pt idx="96">
                  <c:v>6903.16130235214</c:v>
                </c:pt>
                <c:pt idx="97">
                  <c:v>11822.59653227972</c:v>
                </c:pt>
                <c:pt idx="98">
                  <c:v>14397.069827311</c:v>
                </c:pt>
                <c:pt idx="99">
                  <c:v>9408.970007180133</c:v>
                </c:pt>
                <c:pt idx="100">
                  <c:v>485.8184064764417</c:v>
                </c:pt>
                <c:pt idx="101">
                  <c:v>85.7978205272425</c:v>
                </c:pt>
                <c:pt idx="102">
                  <c:v>1526.462499304063</c:v>
                </c:pt>
                <c:pt idx="103">
                  <c:v>1160.60309417754</c:v>
                </c:pt>
                <c:pt idx="104">
                  <c:v>1498.72596553231</c:v>
                </c:pt>
                <c:pt idx="105">
                  <c:v>25.09170782174963</c:v>
                </c:pt>
                <c:pt idx="106">
                  <c:v>1993.919026231026</c:v>
                </c:pt>
                <c:pt idx="107">
                  <c:v>244.890186719941</c:v>
                </c:pt>
                <c:pt idx="108">
                  <c:v>7216.81684486252</c:v>
                </c:pt>
                <c:pt idx="109">
                  <c:v>6271.102501134492</c:v>
                </c:pt>
                <c:pt idx="110">
                  <c:v>6763.090681375193</c:v>
                </c:pt>
                <c:pt idx="111">
                  <c:v>6146.168492177851</c:v>
                </c:pt>
                <c:pt idx="112">
                  <c:v>5298.10482405482</c:v>
                </c:pt>
                <c:pt idx="113">
                  <c:v>5849.499784172423</c:v>
                </c:pt>
                <c:pt idx="114">
                  <c:v>4899.324760618263</c:v>
                </c:pt>
                <c:pt idx="115">
                  <c:v>5415.657272753182</c:v>
                </c:pt>
                <c:pt idx="116">
                  <c:v>6026.787229442171</c:v>
                </c:pt>
                <c:pt idx="117">
                  <c:v>6233.317010669326</c:v>
                </c:pt>
                <c:pt idx="118">
                  <c:v>4890.200262855621</c:v>
                </c:pt>
                <c:pt idx="119">
                  <c:v>5484.758344403852</c:v>
                </c:pt>
                <c:pt idx="120">
                  <c:v>-1260.369448132607</c:v>
                </c:pt>
                <c:pt idx="121">
                  <c:v>480.6453244018245</c:v>
                </c:pt>
                <c:pt idx="122">
                  <c:v>418.903211441093</c:v>
                </c:pt>
                <c:pt idx="123">
                  <c:v>1110.467894475013</c:v>
                </c:pt>
                <c:pt idx="124">
                  <c:v>989.3303266710002</c:v>
                </c:pt>
                <c:pt idx="125">
                  <c:v>2568.577023475911</c:v>
                </c:pt>
                <c:pt idx="126">
                  <c:v>4935.40252151761</c:v>
                </c:pt>
                <c:pt idx="127">
                  <c:v>3459.568009369068</c:v>
                </c:pt>
                <c:pt idx="128">
                  <c:v>8421.912539166785</c:v>
                </c:pt>
                <c:pt idx="129">
                  <c:v>9814.74041450178</c:v>
                </c:pt>
                <c:pt idx="130">
                  <c:v>11469.6980757106</c:v>
                </c:pt>
                <c:pt idx="131">
                  <c:v>10742.24161376589</c:v>
                </c:pt>
                <c:pt idx="132">
                  <c:v>9977.881414676283</c:v>
                </c:pt>
                <c:pt idx="133">
                  <c:v>10771.99012426397</c:v>
                </c:pt>
                <c:pt idx="134">
                  <c:v>7279.290890984676</c:v>
                </c:pt>
              </c:numCache>
            </c:numRef>
          </c:val>
        </c:ser>
        <c:dLbls>
          <c:showLegendKey val="0"/>
          <c:showVal val="0"/>
          <c:showCatName val="0"/>
          <c:showSerName val="0"/>
          <c:showPercent val="0"/>
          <c:showBubbleSize val="0"/>
        </c:dLbls>
        <c:gapWidth val="0"/>
        <c:overlap val="100"/>
        <c:axId val="2146107008"/>
        <c:axId val="2146109696"/>
      </c:barChart>
      <c:catAx>
        <c:axId val="214610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6109696"/>
        <c:crosses val="autoZero"/>
        <c:auto val="1"/>
        <c:lblAlgn val="ctr"/>
        <c:lblOffset val="100"/>
        <c:noMultiLvlLbl val="0"/>
      </c:catAx>
      <c:valAx>
        <c:axId val="2146109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610700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515810795389707"/>
          <c:y val="0.0236118177902981"/>
          <c:w val="0.932718437369242"/>
          <c:h val="0.832701134788702"/>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ser>
          <c:idx val="4"/>
          <c:order val="4"/>
          <c:tx>
            <c:strRef>
              <c:f>'Cuadro 2'!$AE$7</c:f>
              <c:strCache>
                <c:ptCount val="1"/>
                <c:pt idx="0">
                  <c:v>Impuestos exportación_x000d__x000d_</c:v>
                </c:pt>
              </c:strCache>
            </c:strRef>
          </c:tx>
          <c:spPr>
            <a:solidFill>
              <a:srgbClr val="7030A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2'!$AE$8:$AE$142</c:f>
              <c:numCache>
                <c:formatCode>0</c:formatCode>
                <c:ptCount val="135"/>
                <c:pt idx="0">
                  <c:v>91.87083068874515</c:v>
                </c:pt>
                <c:pt idx="1">
                  <c:v>85.7011300858741</c:v>
                </c:pt>
                <c:pt idx="2">
                  <c:v>71.73567564466273</c:v>
                </c:pt>
                <c:pt idx="3">
                  <c:v>54.1635625901292</c:v>
                </c:pt>
                <c:pt idx="4">
                  <c:v>42.15919051413838</c:v>
                </c:pt>
                <c:pt idx="5">
                  <c:v>34.40250117737587</c:v>
                </c:pt>
                <c:pt idx="6">
                  <c:v>0.0</c:v>
                </c:pt>
                <c:pt idx="7">
                  <c:v>0.0</c:v>
                </c:pt>
                <c:pt idx="8">
                  <c:v>0.0</c:v>
                </c:pt>
                <c:pt idx="9">
                  <c:v>16.10298194180954</c:v>
                </c:pt>
                <c:pt idx="10">
                  <c:v>28.19650672227838</c:v>
                </c:pt>
                <c:pt idx="11">
                  <c:v>22.30330288724064</c:v>
                </c:pt>
                <c:pt idx="12">
                  <c:v>26.48985668693332</c:v>
                </c:pt>
                <c:pt idx="13">
                  <c:v>24.59374825291998</c:v>
                </c:pt>
                <c:pt idx="14">
                  <c:v>22.00724596581254</c:v>
                </c:pt>
                <c:pt idx="15">
                  <c:v>23.48734488668952</c:v>
                </c:pt>
                <c:pt idx="16">
                  <c:v>25.09082329159011</c:v>
                </c:pt>
                <c:pt idx="17">
                  <c:v>68.58021700021276</c:v>
                </c:pt>
                <c:pt idx="18">
                  <c:v>47.32939415611602</c:v>
                </c:pt>
                <c:pt idx="19">
                  <c:v>80.21458899264171</c:v>
                </c:pt>
                <c:pt idx="20">
                  <c:v>69.5116147351455</c:v>
                </c:pt>
                <c:pt idx="21">
                  <c:v>63.83683222674843</c:v>
                </c:pt>
                <c:pt idx="22">
                  <c:v>59.35835379072172</c:v>
                </c:pt>
                <c:pt idx="23">
                  <c:v>56.4920250785012</c:v>
                </c:pt>
                <c:pt idx="24">
                  <c:v>0.000968408587772135</c:v>
                </c:pt>
                <c:pt idx="25">
                  <c:v>0.000948099225954033</c:v>
                </c:pt>
                <c:pt idx="26">
                  <c:v>0.000937957606531436</c:v>
                </c:pt>
                <c:pt idx="27">
                  <c:v>0.000885461455671331</c:v>
                </c:pt>
                <c:pt idx="28">
                  <c:v>0.0852549257664621</c:v>
                </c:pt>
                <c:pt idx="29">
                  <c:v>0.0766055773532701</c:v>
                </c:pt>
                <c:pt idx="30">
                  <c:v>0.0408264830200243</c:v>
                </c:pt>
                <c:pt idx="31">
                  <c:v>1.765177465965634</c:v>
                </c:pt>
                <c:pt idx="32">
                  <c:v>0.148657392821037</c:v>
                </c:pt>
                <c:pt idx="33">
                  <c:v>0.0348004304817632</c:v>
                </c:pt>
                <c:pt idx="34">
                  <c:v>0.132568021208137</c:v>
                </c:pt>
                <c:pt idx="35">
                  <c:v>0.104040212216407</c:v>
                </c:pt>
                <c:pt idx="36">
                  <c:v>263.7198865974847</c:v>
                </c:pt>
                <c:pt idx="37">
                  <c:v>374.2134468053321</c:v>
                </c:pt>
                <c:pt idx="38">
                  <c:v>466.6692094326361</c:v>
                </c:pt>
                <c:pt idx="39">
                  <c:v>224.5973790992904</c:v>
                </c:pt>
                <c:pt idx="40">
                  <c:v>146.6912235964388</c:v>
                </c:pt>
                <c:pt idx="41">
                  <c:v>162.2031040958433</c:v>
                </c:pt>
                <c:pt idx="42">
                  <c:v>248.5546566932097</c:v>
                </c:pt>
                <c:pt idx="43">
                  <c:v>309.0910892089689</c:v>
                </c:pt>
                <c:pt idx="44">
                  <c:v>123.5443880082498</c:v>
                </c:pt>
                <c:pt idx="45">
                  <c:v>77.37013055549218</c:v>
                </c:pt>
                <c:pt idx="46">
                  <c:v>193.37987367191</c:v>
                </c:pt>
                <c:pt idx="47">
                  <c:v>122.4722147593378</c:v>
                </c:pt>
                <c:pt idx="48">
                  <c:v>62.6861349025858</c:v>
                </c:pt>
                <c:pt idx="49">
                  <c:v>18.71621823638382</c:v>
                </c:pt>
                <c:pt idx="50">
                  <c:v>16.47462330454118</c:v>
                </c:pt>
                <c:pt idx="51">
                  <c:v>1.598846171971186</c:v>
                </c:pt>
                <c:pt idx="52">
                  <c:v>0.56854765118311</c:v>
                </c:pt>
                <c:pt idx="53">
                  <c:v>0.861621653017411</c:v>
                </c:pt>
                <c:pt idx="54">
                  <c:v>0.621562993324857</c:v>
                </c:pt>
                <c:pt idx="55">
                  <c:v>0.344676291990873</c:v>
                </c:pt>
                <c:pt idx="56">
                  <c:v>0.36979338115302</c:v>
                </c:pt>
                <c:pt idx="57">
                  <c:v>0.698087241790993</c:v>
                </c:pt>
                <c:pt idx="58">
                  <c:v>1.185976247473549</c:v>
                </c:pt>
                <c:pt idx="59">
                  <c:v>0.389665651956324</c:v>
                </c:pt>
                <c:pt idx="60">
                  <c:v>0.166392295034075</c:v>
                </c:pt>
                <c:pt idx="61">
                  <c:v>0.0127044890588582</c:v>
                </c:pt>
                <c:pt idx="62">
                  <c:v>0.0170925935628136</c:v>
                </c:pt>
                <c:pt idx="63">
                  <c:v>0.0</c:v>
                </c:pt>
                <c:pt idx="64">
                  <c:v>0.0</c:v>
                </c:pt>
                <c:pt idx="65">
                  <c:v>0.0</c:v>
                </c:pt>
                <c:pt idx="66">
                  <c:v>0.0</c:v>
                </c:pt>
                <c:pt idx="67">
                  <c:v>0.0</c:v>
                </c:pt>
                <c:pt idx="68">
                  <c:v>0.0</c:v>
                </c:pt>
                <c:pt idx="69">
                  <c:v>0.0</c:v>
                </c:pt>
                <c:pt idx="70">
                  <c:v>0.0</c:v>
                </c:pt>
                <c:pt idx="71">
                  <c:v>0.0</c:v>
                </c:pt>
                <c:pt idx="72">
                  <c:v>0.0</c:v>
                </c:pt>
                <c:pt idx="73">
                  <c:v>10.7514579921448</c:v>
                </c:pt>
                <c:pt idx="74">
                  <c:v>2019.285327080675</c:v>
                </c:pt>
                <c:pt idx="75">
                  <c:v>1185.771945939011</c:v>
                </c:pt>
                <c:pt idx="76">
                  <c:v>213.7402457780323</c:v>
                </c:pt>
                <c:pt idx="77">
                  <c:v>2197.753882896587</c:v>
                </c:pt>
                <c:pt idx="78">
                  <c:v>3034.679867204017</c:v>
                </c:pt>
                <c:pt idx="79">
                  <c:v>1507.797230427236</c:v>
                </c:pt>
                <c:pt idx="80">
                  <c:v>907.179000654738</c:v>
                </c:pt>
                <c:pt idx="81">
                  <c:v>791.3792760020043</c:v>
                </c:pt>
                <c:pt idx="82">
                  <c:v>521.5579429837293</c:v>
                </c:pt>
                <c:pt idx="83">
                  <c:v>751.1531688172844</c:v>
                </c:pt>
                <c:pt idx="84">
                  <c:v>877.1542296259773</c:v>
                </c:pt>
                <c:pt idx="85">
                  <c:v>3298.509806567712</c:v>
                </c:pt>
                <c:pt idx="86">
                  <c:v>2599.60038781896</c:v>
                </c:pt>
                <c:pt idx="87">
                  <c:v>2042.12734594711</c:v>
                </c:pt>
                <c:pt idx="88">
                  <c:v>2014.948936559655</c:v>
                </c:pt>
                <c:pt idx="89">
                  <c:v>2277.689457268819</c:v>
                </c:pt>
                <c:pt idx="90">
                  <c:v>3628.207840903058</c:v>
                </c:pt>
                <c:pt idx="91">
                  <c:v>4484.96662808443</c:v>
                </c:pt>
                <c:pt idx="92">
                  <c:v>2871.230688284702</c:v>
                </c:pt>
                <c:pt idx="93">
                  <c:v>2280.863427473903</c:v>
                </c:pt>
                <c:pt idx="94">
                  <c:v>4524.592548234745</c:v>
                </c:pt>
                <c:pt idx="95">
                  <c:v>1430.690742843402</c:v>
                </c:pt>
                <c:pt idx="96">
                  <c:v>193.3340762321398</c:v>
                </c:pt>
                <c:pt idx="97">
                  <c:v>101.2368853447927</c:v>
                </c:pt>
                <c:pt idx="98">
                  <c:v>280.5494269762206</c:v>
                </c:pt>
                <c:pt idx="99">
                  <c:v>541.9402085609029</c:v>
                </c:pt>
                <c:pt idx="100">
                  <c:v>1808.262254494334</c:v>
                </c:pt>
                <c:pt idx="101">
                  <c:v>5040.528440253185</c:v>
                </c:pt>
                <c:pt idx="102">
                  <c:v>4223.00743614479</c:v>
                </c:pt>
                <c:pt idx="103">
                  <c:v>7004.858655306517</c:v>
                </c:pt>
                <c:pt idx="104">
                  <c:v>3624.387149792317</c:v>
                </c:pt>
                <c:pt idx="105">
                  <c:v>1012.295477779785</c:v>
                </c:pt>
                <c:pt idx="106">
                  <c:v>789.8041285560001</c:v>
                </c:pt>
                <c:pt idx="107">
                  <c:v>8996.626949406207</c:v>
                </c:pt>
                <c:pt idx="108">
                  <c:v>4292.086880353727</c:v>
                </c:pt>
                <c:pt idx="109">
                  <c:v>1141.28357032174</c:v>
                </c:pt>
                <c:pt idx="110">
                  <c:v>110.1193427569578</c:v>
                </c:pt>
                <c:pt idx="111">
                  <c:v>41.08621725287387</c:v>
                </c:pt>
                <c:pt idx="112">
                  <c:v>48.53998098164789</c:v>
                </c:pt>
                <c:pt idx="113">
                  <c:v>44.0200632772198</c:v>
                </c:pt>
                <c:pt idx="114">
                  <c:v>41.02153735921274</c:v>
                </c:pt>
                <c:pt idx="115">
                  <c:v>8.744108367615672</c:v>
                </c:pt>
                <c:pt idx="116">
                  <c:v>40.4319837694899</c:v>
                </c:pt>
                <c:pt idx="117">
                  <c:v>36.5261193181466</c:v>
                </c:pt>
                <c:pt idx="118">
                  <c:v>47.19666082149065</c:v>
                </c:pt>
                <c:pt idx="119">
                  <c:v>77.52008638580034</c:v>
                </c:pt>
                <c:pt idx="120">
                  <c:v>3729.636579938608</c:v>
                </c:pt>
                <c:pt idx="121">
                  <c:v>7388.66412421201</c:v>
                </c:pt>
                <c:pt idx="122">
                  <c:v>7478.0</c:v>
                </c:pt>
                <c:pt idx="123">
                  <c:v>7435.20040975781</c:v>
                </c:pt>
                <c:pt idx="124">
                  <c:v>7875.566108241425</c:v>
                </c:pt>
                <c:pt idx="125">
                  <c:v>10788.14080008497</c:v>
                </c:pt>
                <c:pt idx="126">
                  <c:v>13065.54618993579</c:v>
                </c:pt>
                <c:pt idx="127">
                  <c:v>10789.6341265728</c:v>
                </c:pt>
                <c:pt idx="128">
                  <c:v>12764.31221979609</c:v>
                </c:pt>
                <c:pt idx="129">
                  <c:v>11963.70420579247</c:v>
                </c:pt>
                <c:pt idx="130">
                  <c:v>13299.76641142501</c:v>
                </c:pt>
                <c:pt idx="131">
                  <c:v>8517.80395713694</c:v>
                </c:pt>
                <c:pt idx="132">
                  <c:v>9581.947332289023</c:v>
                </c:pt>
                <c:pt idx="133">
                  <c:v>7634.11250657847</c:v>
                </c:pt>
                <c:pt idx="134">
                  <c:v>4855.12694450274</c:v>
                </c:pt>
              </c:numCache>
            </c:numRef>
          </c:val>
        </c:ser>
        <c:ser>
          <c:idx val="5"/>
          <c:order val="5"/>
          <c:tx>
            <c:strRef>
              <c:f>'Cuadro 2'!$AF$7</c:f>
              <c:strCache>
                <c:ptCount val="1"/>
                <c:pt idx="0">
                  <c:v>Efecto paridad cambiaria s/ exportación_x000d_</c:v>
                </c:pt>
              </c:strCache>
            </c:strRef>
          </c:tx>
          <c:spPr>
            <a:solidFill>
              <a:srgbClr val="FFFF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2'!$AF$8:$AF$142</c:f>
              <c:numCache>
                <c:formatCode>0</c:formatCode>
                <c:ptCount val="135"/>
                <c:pt idx="0">
                  <c:v>592.9951834900351</c:v>
                </c:pt>
                <c:pt idx="1">
                  <c:v>578.644614546366</c:v>
                </c:pt>
                <c:pt idx="2">
                  <c:v>849.0707714925931</c:v>
                </c:pt>
                <c:pt idx="3">
                  <c:v>184.714306476668</c:v>
                </c:pt>
                <c:pt idx="4">
                  <c:v>280.7441193023683</c:v>
                </c:pt>
                <c:pt idx="5">
                  <c:v>700.0591266460518</c:v>
                </c:pt>
                <c:pt idx="6">
                  <c:v>609.0175680086784</c:v>
                </c:pt>
                <c:pt idx="7">
                  <c:v>325.1214489646165</c:v>
                </c:pt>
                <c:pt idx="8">
                  <c:v>184.8459928709701</c:v>
                </c:pt>
                <c:pt idx="9">
                  <c:v>-288.2742889433218</c:v>
                </c:pt>
                <c:pt idx="10">
                  <c:v>-70.63625854501368</c:v>
                </c:pt>
                <c:pt idx="11">
                  <c:v>11.67346129317814</c:v>
                </c:pt>
                <c:pt idx="12">
                  <c:v>5.635314649113805</c:v>
                </c:pt>
                <c:pt idx="13">
                  <c:v>157.6365590730719</c:v>
                </c:pt>
                <c:pt idx="14">
                  <c:v>353.0286582983067</c:v>
                </c:pt>
                <c:pt idx="15">
                  <c:v>351.8687251924112</c:v>
                </c:pt>
                <c:pt idx="16">
                  <c:v>536.510498953506</c:v>
                </c:pt>
                <c:pt idx="17">
                  <c:v>1993.456453710497</c:v>
                </c:pt>
                <c:pt idx="18">
                  <c:v>1935.00761811117</c:v>
                </c:pt>
                <c:pt idx="19">
                  <c:v>1924.195453017374</c:v>
                </c:pt>
                <c:pt idx="20">
                  <c:v>1838.990490237365</c:v>
                </c:pt>
                <c:pt idx="21">
                  <c:v>1696.954737278472</c:v>
                </c:pt>
                <c:pt idx="22">
                  <c:v>2142.101080450908</c:v>
                </c:pt>
                <c:pt idx="23">
                  <c:v>3026.492416463618</c:v>
                </c:pt>
                <c:pt idx="24">
                  <c:v>2920.117675695245</c:v>
                </c:pt>
                <c:pt idx="25">
                  <c:v>2479.96922007574</c:v>
                </c:pt>
                <c:pt idx="26">
                  <c:v>3935.366891254376</c:v>
                </c:pt>
                <c:pt idx="27">
                  <c:v>4805.07033637226</c:v>
                </c:pt>
                <c:pt idx="28">
                  <c:v>4195.729799244252</c:v>
                </c:pt>
                <c:pt idx="29">
                  <c:v>3763.373949752013</c:v>
                </c:pt>
                <c:pt idx="30">
                  <c:v>5376.190057322066</c:v>
                </c:pt>
                <c:pt idx="31">
                  <c:v>5486.576307599224</c:v>
                </c:pt>
                <c:pt idx="32">
                  <c:v>4144.301519037175</c:v>
                </c:pt>
                <c:pt idx="33">
                  <c:v>6453.609998529693</c:v>
                </c:pt>
                <c:pt idx="34">
                  <c:v>6073.045522696133</c:v>
                </c:pt>
                <c:pt idx="35">
                  <c:v>5386.107890132117</c:v>
                </c:pt>
                <c:pt idx="36">
                  <c:v>7601.768095119551</c:v>
                </c:pt>
                <c:pt idx="37">
                  <c:v>5686.472431664413</c:v>
                </c:pt>
                <c:pt idx="38">
                  <c:v>3582.012884643595</c:v>
                </c:pt>
                <c:pt idx="39">
                  <c:v>476.1221031449985</c:v>
                </c:pt>
                <c:pt idx="40">
                  <c:v>734.3491860373677</c:v>
                </c:pt>
                <c:pt idx="41">
                  <c:v>-104.6447045970448</c:v>
                </c:pt>
                <c:pt idx="42">
                  <c:v>46.98945455599511</c:v>
                </c:pt>
                <c:pt idx="43">
                  <c:v>1549.808457340635</c:v>
                </c:pt>
                <c:pt idx="44">
                  <c:v>1012.789356525614</c:v>
                </c:pt>
                <c:pt idx="45">
                  <c:v>2181.449197707137</c:v>
                </c:pt>
                <c:pt idx="46">
                  <c:v>2474.30172823551</c:v>
                </c:pt>
                <c:pt idx="47">
                  <c:v>2145.876700571023</c:v>
                </c:pt>
                <c:pt idx="48">
                  <c:v>332.2891464845316</c:v>
                </c:pt>
                <c:pt idx="49">
                  <c:v>-2537.368447328191</c:v>
                </c:pt>
                <c:pt idx="50">
                  <c:v>-3499.833654626872</c:v>
                </c:pt>
                <c:pt idx="51">
                  <c:v>-1270.844274281791</c:v>
                </c:pt>
                <c:pt idx="52">
                  <c:v>-2647.166018218862</c:v>
                </c:pt>
                <c:pt idx="53">
                  <c:v>-2616.99192109444</c:v>
                </c:pt>
                <c:pt idx="54">
                  <c:v>-325.099229780454</c:v>
                </c:pt>
                <c:pt idx="55">
                  <c:v>-1009.136117812391</c:v>
                </c:pt>
                <c:pt idx="56">
                  <c:v>-1565.723492800166</c:v>
                </c:pt>
                <c:pt idx="57">
                  <c:v>-1417.739155587613</c:v>
                </c:pt>
                <c:pt idx="58">
                  <c:v>-104.5862562313374</c:v>
                </c:pt>
                <c:pt idx="59">
                  <c:v>684.8412630254827</c:v>
                </c:pt>
                <c:pt idx="60">
                  <c:v>677.2057284418987</c:v>
                </c:pt>
                <c:pt idx="61">
                  <c:v>2031.63185367723</c:v>
                </c:pt>
                <c:pt idx="62">
                  <c:v>3228.877003648396</c:v>
                </c:pt>
                <c:pt idx="63">
                  <c:v>5538.831293037021</c:v>
                </c:pt>
                <c:pt idx="64">
                  <c:v>5475.434783100246</c:v>
                </c:pt>
                <c:pt idx="65">
                  <c:v>5995.080161366912</c:v>
                </c:pt>
                <c:pt idx="66">
                  <c:v>7974.46623725019</c:v>
                </c:pt>
                <c:pt idx="67">
                  <c:v>10456.65117585553</c:v>
                </c:pt>
                <c:pt idx="68">
                  <c:v>13364.0633587088</c:v>
                </c:pt>
                <c:pt idx="69">
                  <c:v>10045.55378624812</c:v>
                </c:pt>
                <c:pt idx="70">
                  <c:v>7534.729108116876</c:v>
                </c:pt>
                <c:pt idx="71">
                  <c:v>13865.98622547956</c:v>
                </c:pt>
                <c:pt idx="72">
                  <c:v>11954.21168400468</c:v>
                </c:pt>
                <c:pt idx="73">
                  <c:v>9631.06342042691</c:v>
                </c:pt>
                <c:pt idx="74">
                  <c:v>735.5222142470623</c:v>
                </c:pt>
                <c:pt idx="75">
                  <c:v>3075.914088745951</c:v>
                </c:pt>
                <c:pt idx="76">
                  <c:v>5403.070914658022</c:v>
                </c:pt>
                <c:pt idx="77">
                  <c:v>-3591.016841380605</c:v>
                </c:pt>
                <c:pt idx="78">
                  <c:v>-1287.361393494523</c:v>
                </c:pt>
                <c:pt idx="79">
                  <c:v>-528.6944674152033</c:v>
                </c:pt>
                <c:pt idx="80">
                  <c:v>-808.5970281716834</c:v>
                </c:pt>
                <c:pt idx="81">
                  <c:v>-55.38799307010233</c:v>
                </c:pt>
                <c:pt idx="82">
                  <c:v>2525.691876637752</c:v>
                </c:pt>
                <c:pt idx="83">
                  <c:v>2828.806035342973</c:v>
                </c:pt>
                <c:pt idx="84">
                  <c:v>3773.822889031467</c:v>
                </c:pt>
                <c:pt idx="85">
                  <c:v>8.65977097702893</c:v>
                </c:pt>
                <c:pt idx="86">
                  <c:v>313.3103523203604</c:v>
                </c:pt>
                <c:pt idx="87">
                  <c:v>-652.41097562954</c:v>
                </c:pt>
                <c:pt idx="88">
                  <c:v>-820.6711542414593</c:v>
                </c:pt>
                <c:pt idx="89">
                  <c:v>794.2576321366525</c:v>
                </c:pt>
                <c:pt idx="90">
                  <c:v>-1119.923235573094</c:v>
                </c:pt>
                <c:pt idx="91">
                  <c:v>6628.789331521737</c:v>
                </c:pt>
                <c:pt idx="92">
                  <c:v>9119.388069079771</c:v>
                </c:pt>
                <c:pt idx="93">
                  <c:v>7211.587961013713</c:v>
                </c:pt>
                <c:pt idx="94">
                  <c:v>2877.750718378946</c:v>
                </c:pt>
                <c:pt idx="95">
                  <c:v>6313.59902746723</c:v>
                </c:pt>
                <c:pt idx="96">
                  <c:v>14972.66821543695</c:v>
                </c:pt>
                <c:pt idx="97">
                  <c:v>17900.07798351193</c:v>
                </c:pt>
                <c:pt idx="98">
                  <c:v>17423.59336709278</c:v>
                </c:pt>
                <c:pt idx="99">
                  <c:v>15876.59503402156</c:v>
                </c:pt>
                <c:pt idx="100">
                  <c:v>-942.7452119780311</c:v>
                </c:pt>
                <c:pt idx="101">
                  <c:v>-4835.28414475749</c:v>
                </c:pt>
                <c:pt idx="102">
                  <c:v>-858.7625275265762</c:v>
                </c:pt>
                <c:pt idx="103">
                  <c:v>-3231.532554167558</c:v>
                </c:pt>
                <c:pt idx="104">
                  <c:v>-925.552734117941</c:v>
                </c:pt>
                <c:pt idx="105">
                  <c:v>-975.6585204504483</c:v>
                </c:pt>
                <c:pt idx="106">
                  <c:v>2823.944256818752</c:v>
                </c:pt>
                <c:pt idx="107">
                  <c:v>-8344.994624200021</c:v>
                </c:pt>
                <c:pt idx="108">
                  <c:v>13465.41763114361</c:v>
                </c:pt>
                <c:pt idx="109">
                  <c:v>13168.28986540225</c:v>
                </c:pt>
                <c:pt idx="110">
                  <c:v>13366.01724716203</c:v>
                </c:pt>
                <c:pt idx="111">
                  <c:v>12903.87604758053</c:v>
                </c:pt>
                <c:pt idx="112">
                  <c:v>14314.69429624633</c:v>
                </c:pt>
                <c:pt idx="113">
                  <c:v>19718.31218666134</c:v>
                </c:pt>
                <c:pt idx="114">
                  <c:v>19013.11671923225</c:v>
                </c:pt>
                <c:pt idx="115">
                  <c:v>18037.84733049146</c:v>
                </c:pt>
                <c:pt idx="116">
                  <c:v>19065.59583106171</c:v>
                </c:pt>
                <c:pt idx="117">
                  <c:v>19575.70590464485</c:v>
                </c:pt>
                <c:pt idx="118">
                  <c:v>15758.03966825316</c:v>
                </c:pt>
                <c:pt idx="119">
                  <c:v>17213.68384863843</c:v>
                </c:pt>
                <c:pt idx="120">
                  <c:v>-10421.61307165211</c:v>
                </c:pt>
                <c:pt idx="121">
                  <c:v>-5035.580525921361</c:v>
                </c:pt>
                <c:pt idx="122">
                  <c:v>-5176.284086845217</c:v>
                </c:pt>
                <c:pt idx="123">
                  <c:v>-1334.595772432804</c:v>
                </c:pt>
                <c:pt idx="124">
                  <c:v>-2009.697099476923</c:v>
                </c:pt>
                <c:pt idx="125">
                  <c:v>5024.98690355093</c:v>
                </c:pt>
                <c:pt idx="126">
                  <c:v>16450.25696405425</c:v>
                </c:pt>
                <c:pt idx="127">
                  <c:v>10532.51312682292</c:v>
                </c:pt>
                <c:pt idx="128">
                  <c:v>25800.85479610253</c:v>
                </c:pt>
                <c:pt idx="129">
                  <c:v>36556.32625036881</c:v>
                </c:pt>
                <c:pt idx="130">
                  <c:v>40762.27212993806</c:v>
                </c:pt>
                <c:pt idx="131">
                  <c:v>40802.53363656734</c:v>
                </c:pt>
                <c:pt idx="132">
                  <c:v>32308.99900008685</c:v>
                </c:pt>
                <c:pt idx="133">
                  <c:v>29875.1257723923</c:v>
                </c:pt>
                <c:pt idx="134">
                  <c:v>27489.26519765605</c:v>
                </c:pt>
              </c:numCache>
            </c:numRef>
          </c:val>
        </c:ser>
        <c:ser>
          <c:idx val="6"/>
          <c:order val="6"/>
          <c:tx>
            <c:strRef>
              <c:f>'Cuadro 2'!$AG$7</c:f>
              <c:strCache>
                <c:ptCount val="1"/>
                <c:pt idx="0">
                  <c:v>Efecto imp. export. y paridad s/ consumo interno</c:v>
                </c:pt>
              </c:strCache>
            </c:strRef>
          </c:tx>
          <c:spPr>
            <a:solidFill>
              <a:schemeClr val="accent1">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2'!$AG$8:$AG$142</c:f>
              <c:numCache>
                <c:formatCode>0</c:formatCode>
                <c:ptCount val="135"/>
                <c:pt idx="0">
                  <c:v>459.6526126131965</c:v>
                </c:pt>
                <c:pt idx="1">
                  <c:v>338.6266682190078</c:v>
                </c:pt>
                <c:pt idx="2">
                  <c:v>517.5996007215004</c:v>
                </c:pt>
                <c:pt idx="3">
                  <c:v>81.20388006318777</c:v>
                </c:pt>
                <c:pt idx="4">
                  <c:v>143.2154083238502</c:v>
                </c:pt>
                <c:pt idx="5">
                  <c:v>251.383229949839</c:v>
                </c:pt>
                <c:pt idx="6">
                  <c:v>174.3665285690508</c:v>
                </c:pt>
                <c:pt idx="7">
                  <c:v>107.44201990036</c:v>
                </c:pt>
                <c:pt idx="8">
                  <c:v>59.72273055781307</c:v>
                </c:pt>
                <c:pt idx="9">
                  <c:v>-92.2694183360625</c:v>
                </c:pt>
                <c:pt idx="10">
                  <c:v>-20.8419853748327</c:v>
                </c:pt>
                <c:pt idx="11">
                  <c:v>27.04536625046626</c:v>
                </c:pt>
                <c:pt idx="12">
                  <c:v>24.36015228581903</c:v>
                </c:pt>
                <c:pt idx="13">
                  <c:v>127.693839378736</c:v>
                </c:pt>
                <c:pt idx="14">
                  <c:v>307.7336603283164</c:v>
                </c:pt>
                <c:pt idx="15">
                  <c:v>395.942021096602</c:v>
                </c:pt>
                <c:pt idx="16">
                  <c:v>425.841973380851</c:v>
                </c:pt>
                <c:pt idx="17">
                  <c:v>634.720501657424</c:v>
                </c:pt>
                <c:pt idx="18">
                  <c:v>708.0640682432984</c:v>
                </c:pt>
                <c:pt idx="19">
                  <c:v>768.599626579824</c:v>
                </c:pt>
                <c:pt idx="20">
                  <c:v>649.3706391083788</c:v>
                </c:pt>
                <c:pt idx="21">
                  <c:v>512.4029673080174</c:v>
                </c:pt>
                <c:pt idx="22">
                  <c:v>602.743676263368</c:v>
                </c:pt>
                <c:pt idx="23">
                  <c:v>695.4658286203214</c:v>
                </c:pt>
                <c:pt idx="24">
                  <c:v>794.056332533867</c:v>
                </c:pt>
                <c:pt idx="25">
                  <c:v>791.791397653836</c:v>
                </c:pt>
                <c:pt idx="26">
                  <c:v>1114.722356337487</c:v>
                </c:pt>
                <c:pt idx="27">
                  <c:v>1519.210122156128</c:v>
                </c:pt>
                <c:pt idx="28">
                  <c:v>1189.181205114678</c:v>
                </c:pt>
                <c:pt idx="29">
                  <c:v>1299.292120496312</c:v>
                </c:pt>
                <c:pt idx="30">
                  <c:v>1398.38695942873</c:v>
                </c:pt>
                <c:pt idx="31">
                  <c:v>1618.503269326686</c:v>
                </c:pt>
                <c:pt idx="32">
                  <c:v>1743.702998550134</c:v>
                </c:pt>
                <c:pt idx="33">
                  <c:v>2151.43143227437</c:v>
                </c:pt>
                <c:pt idx="34">
                  <c:v>2058.54132395826</c:v>
                </c:pt>
                <c:pt idx="35">
                  <c:v>1895.537157186767</c:v>
                </c:pt>
                <c:pt idx="36">
                  <c:v>2816.366860266179</c:v>
                </c:pt>
                <c:pt idx="37">
                  <c:v>1330.252100980836</c:v>
                </c:pt>
                <c:pt idx="38">
                  <c:v>806.1373085499093</c:v>
                </c:pt>
                <c:pt idx="39">
                  <c:v>274.4325298139962</c:v>
                </c:pt>
                <c:pt idx="40">
                  <c:v>215.2168262214687</c:v>
                </c:pt>
                <c:pt idx="41">
                  <c:v>13.77703973987637</c:v>
                </c:pt>
                <c:pt idx="42">
                  <c:v>85.84464130651254</c:v>
                </c:pt>
                <c:pt idx="43">
                  <c:v>682.7386848506038</c:v>
                </c:pt>
                <c:pt idx="44">
                  <c:v>516.768669676617</c:v>
                </c:pt>
                <c:pt idx="45">
                  <c:v>591.508056306147</c:v>
                </c:pt>
                <c:pt idx="46">
                  <c:v>739.4413193772833</c:v>
                </c:pt>
                <c:pt idx="47">
                  <c:v>710.6268172559474</c:v>
                </c:pt>
                <c:pt idx="48">
                  <c:v>175.7562567012788</c:v>
                </c:pt>
                <c:pt idx="49">
                  <c:v>-874.3968874488275</c:v>
                </c:pt>
                <c:pt idx="50">
                  <c:v>-1100.854236640435</c:v>
                </c:pt>
                <c:pt idx="51">
                  <c:v>-447.5141110312766</c:v>
                </c:pt>
                <c:pt idx="52">
                  <c:v>-827.8385283991324</c:v>
                </c:pt>
                <c:pt idx="53">
                  <c:v>-899.6472490971804</c:v>
                </c:pt>
                <c:pt idx="54">
                  <c:v>-116.9419359941135</c:v>
                </c:pt>
                <c:pt idx="55">
                  <c:v>-344.7370590864218</c:v>
                </c:pt>
                <c:pt idx="56">
                  <c:v>-836.9125987795378</c:v>
                </c:pt>
                <c:pt idx="57">
                  <c:v>-643.9870688095478</c:v>
                </c:pt>
                <c:pt idx="58">
                  <c:v>-57.50464208199892</c:v>
                </c:pt>
                <c:pt idx="59">
                  <c:v>405.3844710133292</c:v>
                </c:pt>
                <c:pt idx="60">
                  <c:v>394.9248494627263</c:v>
                </c:pt>
                <c:pt idx="61">
                  <c:v>1034.849201217052</c:v>
                </c:pt>
                <c:pt idx="62">
                  <c:v>1700.213006779116</c:v>
                </c:pt>
                <c:pt idx="63">
                  <c:v>2342.20656796709</c:v>
                </c:pt>
                <c:pt idx="64">
                  <c:v>1922.263645676175</c:v>
                </c:pt>
                <c:pt idx="65">
                  <c:v>1964.540352904682</c:v>
                </c:pt>
                <c:pt idx="66">
                  <c:v>3310.866763038613</c:v>
                </c:pt>
                <c:pt idx="67">
                  <c:v>7016.285727457113</c:v>
                </c:pt>
                <c:pt idx="68">
                  <c:v>6602.004584923732</c:v>
                </c:pt>
                <c:pt idx="69">
                  <c:v>7545.35521171726</c:v>
                </c:pt>
                <c:pt idx="70">
                  <c:v>11248.10898407599</c:v>
                </c:pt>
                <c:pt idx="71">
                  <c:v>19594.70395697065</c:v>
                </c:pt>
                <c:pt idx="72">
                  <c:v>16992.88140417604</c:v>
                </c:pt>
                <c:pt idx="73">
                  <c:v>12631.3739366952</c:v>
                </c:pt>
                <c:pt idx="74">
                  <c:v>1571.277328963011</c:v>
                </c:pt>
                <c:pt idx="75">
                  <c:v>2957.997687109498</c:v>
                </c:pt>
                <c:pt idx="76">
                  <c:v>5549.07508563763</c:v>
                </c:pt>
                <c:pt idx="77">
                  <c:v>-768.073486222622</c:v>
                </c:pt>
                <c:pt idx="78">
                  <c:v>1010.017315717747</c:v>
                </c:pt>
                <c:pt idx="79">
                  <c:v>700.188772906667</c:v>
                </c:pt>
                <c:pt idx="80">
                  <c:v>48.63339662439425</c:v>
                </c:pt>
                <c:pt idx="81">
                  <c:v>456.3761480437696</c:v>
                </c:pt>
                <c:pt idx="82">
                  <c:v>2365.531777769518</c:v>
                </c:pt>
                <c:pt idx="83">
                  <c:v>2528.208901917641</c:v>
                </c:pt>
                <c:pt idx="84">
                  <c:v>2441.165619971293</c:v>
                </c:pt>
                <c:pt idx="85">
                  <c:v>1918.696626383854</c:v>
                </c:pt>
                <c:pt idx="86">
                  <c:v>2026.470852705673</c:v>
                </c:pt>
                <c:pt idx="87">
                  <c:v>847.21798465203</c:v>
                </c:pt>
                <c:pt idx="88">
                  <c:v>856.6096058587226</c:v>
                </c:pt>
                <c:pt idx="89">
                  <c:v>2523.709950441203</c:v>
                </c:pt>
                <c:pt idx="90">
                  <c:v>1710.849143265648</c:v>
                </c:pt>
                <c:pt idx="91">
                  <c:v>7583.343084857388</c:v>
                </c:pt>
                <c:pt idx="92">
                  <c:v>8062.680832646472</c:v>
                </c:pt>
                <c:pt idx="93">
                  <c:v>6291.43163252505</c:v>
                </c:pt>
                <c:pt idx="94">
                  <c:v>3995.942637739405</c:v>
                </c:pt>
                <c:pt idx="95">
                  <c:v>3518.529799932101</c:v>
                </c:pt>
                <c:pt idx="96">
                  <c:v>6903.16130235214</c:v>
                </c:pt>
                <c:pt idx="97">
                  <c:v>11822.59653227972</c:v>
                </c:pt>
                <c:pt idx="98">
                  <c:v>14397.069827311</c:v>
                </c:pt>
                <c:pt idx="99">
                  <c:v>9408.970007180133</c:v>
                </c:pt>
                <c:pt idx="100">
                  <c:v>485.8184064764417</c:v>
                </c:pt>
                <c:pt idx="101">
                  <c:v>85.7978205272425</c:v>
                </c:pt>
                <c:pt idx="102">
                  <c:v>1526.462499304063</c:v>
                </c:pt>
                <c:pt idx="103">
                  <c:v>1160.60309417754</c:v>
                </c:pt>
                <c:pt idx="104">
                  <c:v>1498.72596553231</c:v>
                </c:pt>
                <c:pt idx="105">
                  <c:v>25.09170782174963</c:v>
                </c:pt>
                <c:pt idx="106">
                  <c:v>1993.919026231026</c:v>
                </c:pt>
                <c:pt idx="107">
                  <c:v>244.890186719941</c:v>
                </c:pt>
                <c:pt idx="108">
                  <c:v>7216.81684486252</c:v>
                </c:pt>
                <c:pt idx="109">
                  <c:v>6271.102501134492</c:v>
                </c:pt>
                <c:pt idx="110">
                  <c:v>6763.090681375193</c:v>
                </c:pt>
                <c:pt idx="111">
                  <c:v>6146.168492177851</c:v>
                </c:pt>
                <c:pt idx="112">
                  <c:v>5298.10482405482</c:v>
                </c:pt>
                <c:pt idx="113">
                  <c:v>5849.499784172423</c:v>
                </c:pt>
                <c:pt idx="114">
                  <c:v>4899.324760618263</c:v>
                </c:pt>
                <c:pt idx="115">
                  <c:v>5415.657272753182</c:v>
                </c:pt>
                <c:pt idx="116">
                  <c:v>6026.787229442171</c:v>
                </c:pt>
                <c:pt idx="117">
                  <c:v>6233.317010669326</c:v>
                </c:pt>
                <c:pt idx="118">
                  <c:v>4890.200262855621</c:v>
                </c:pt>
                <c:pt idx="119">
                  <c:v>5484.758344403852</c:v>
                </c:pt>
                <c:pt idx="120">
                  <c:v>-1260.369448132607</c:v>
                </c:pt>
                <c:pt idx="121">
                  <c:v>480.6453244018245</c:v>
                </c:pt>
                <c:pt idx="122">
                  <c:v>418.903211441093</c:v>
                </c:pt>
                <c:pt idx="123">
                  <c:v>1110.467894475013</c:v>
                </c:pt>
                <c:pt idx="124">
                  <c:v>989.3303266710002</c:v>
                </c:pt>
                <c:pt idx="125">
                  <c:v>2568.577023475911</c:v>
                </c:pt>
                <c:pt idx="126">
                  <c:v>4935.40252151761</c:v>
                </c:pt>
                <c:pt idx="127">
                  <c:v>3459.568009369068</c:v>
                </c:pt>
                <c:pt idx="128">
                  <c:v>8421.912539166785</c:v>
                </c:pt>
                <c:pt idx="129">
                  <c:v>9814.74041450178</c:v>
                </c:pt>
                <c:pt idx="130">
                  <c:v>11469.6980757106</c:v>
                </c:pt>
                <c:pt idx="131">
                  <c:v>10742.24161376589</c:v>
                </c:pt>
                <c:pt idx="132">
                  <c:v>9977.881414676283</c:v>
                </c:pt>
                <c:pt idx="133">
                  <c:v>10771.99012426397</c:v>
                </c:pt>
                <c:pt idx="134">
                  <c:v>7279.290890984676</c:v>
                </c:pt>
              </c:numCache>
            </c:numRef>
          </c:val>
        </c:ser>
        <c:ser>
          <c:idx val="7"/>
          <c:order val="7"/>
          <c:tx>
            <c:strRef>
              <c:f>'Cuadro 2'!$AH$7</c:f>
              <c:strCache>
                <c:ptCount val="1"/>
                <c:pt idx="0">
                  <c:v>Fijación directa de precios_x000d_</c:v>
                </c:pt>
              </c:strCache>
            </c:strRef>
          </c:tx>
          <c:spPr>
            <a:solidFill>
              <a:schemeClr val="accent2">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2'!$AH$8:$AH$142</c:f>
              <c:numCache>
                <c:formatCode>0</c:formatCode>
                <c:ptCount val="135"/>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-2091.030151692201</c:v>
                </c:pt>
                <c:pt idx="59">
                  <c:v>-3972.148080148632</c:v>
                </c:pt>
                <c:pt idx="60">
                  <c:v>-2469.168399746186</c:v>
                </c:pt>
                <c:pt idx="61">
                  <c:v>-1608.247062360168</c:v>
                </c:pt>
                <c:pt idx="62">
                  <c:v>-401.1334828500084</c:v>
                </c:pt>
                <c:pt idx="63">
                  <c:v>-1129.957857274334</c:v>
                </c:pt>
                <c:pt idx="64">
                  <c:v>1016.598783476882</c:v>
                </c:pt>
                <c:pt idx="65">
                  <c:v>6583.167798619398</c:v>
                </c:pt>
                <c:pt idx="66">
                  <c:v>12423.00591907226</c:v>
                </c:pt>
                <c:pt idx="67">
                  <c:v>2282.568935340651</c:v>
                </c:pt>
                <c:pt idx="68">
                  <c:v>-3262.478480351496</c:v>
                </c:pt>
                <c:pt idx="69">
                  <c:v>4871.137886489022</c:v>
                </c:pt>
                <c:pt idx="70">
                  <c:v>-4834.883122208626</c:v>
                </c:pt>
                <c:pt idx="71">
                  <c:v>-2440.758734413987</c:v>
                </c:pt>
                <c:pt idx="72">
                  <c:v>-3937.571384322972</c:v>
                </c:pt>
                <c:pt idx="73">
                  <c:v>-5349.187655111106</c:v>
                </c:pt>
                <c:pt idx="74">
                  <c:v>857.3288458027172</c:v>
                </c:pt>
                <c:pt idx="75">
                  <c:v>2182.08193668553</c:v>
                </c:pt>
                <c:pt idx="76">
                  <c:v>1943.138664972285</c:v>
                </c:pt>
                <c:pt idx="77">
                  <c:v>4197.145890427521</c:v>
                </c:pt>
                <c:pt idx="78">
                  <c:v>1241.89470387268</c:v>
                </c:pt>
                <c:pt idx="79">
                  <c:v>2595.937711288858</c:v>
                </c:pt>
                <c:pt idx="80">
                  <c:v>3849.869946739348</c:v>
                </c:pt>
                <c:pt idx="81">
                  <c:v>1466.611154736098</c:v>
                </c:pt>
                <c:pt idx="82">
                  <c:v>257.0530241707772</c:v>
                </c:pt>
                <c:pt idx="83">
                  <c:v>440.923501892031</c:v>
                </c:pt>
                <c:pt idx="84">
                  <c:v>519.283449952673</c:v>
                </c:pt>
                <c:pt idx="85">
                  <c:v>0.0</c:v>
                </c:pt>
                <c:pt idx="86">
                  <c:v>0.0</c:v>
                </c:pt>
                <c:pt idx="87">
                  <c:v>435.6433130887186</c:v>
                </c:pt>
                <c:pt idx="88">
                  <c:v>0.0</c:v>
                </c:pt>
                <c:pt idx="89">
                  <c:v>0.0</c:v>
                </c:pt>
                <c:pt idx="90">
                  <c:v>0.0</c:v>
                </c:pt>
                <c:pt idx="91">
                  <c:v>0.0</c:v>
                </c:pt>
                <c:pt idx="92">
                  <c:v>7031.48631828115</c:v>
                </c:pt>
                <c:pt idx="93">
                  <c:v>5003.76661813598</c:v>
                </c:pt>
                <c:pt idx="94">
                  <c:v>1424.111655617535</c:v>
                </c:pt>
                <c:pt idx="95">
                  <c:v>0.0</c:v>
                </c:pt>
                <c:pt idx="96">
                  <c:v>0.0</c:v>
                </c:pt>
                <c:pt idx="97">
                  <c:v>0.0</c:v>
                </c:pt>
                <c:pt idx="98">
                  <c:v>0.0</c:v>
                </c:pt>
                <c:pt idx="99">
                  <c:v>0.0</c:v>
                </c:pt>
                <c:pt idx="100">
                  <c:v>0.0</c:v>
                </c:pt>
                <c:pt idx="101">
                  <c:v>0.0</c:v>
                </c:pt>
                <c:pt idx="102">
                  <c:v>1632.4756658236</c:v>
                </c:pt>
                <c:pt idx="103">
                  <c:v>710.953700733241</c:v>
                </c:pt>
                <c:pt idx="104">
                  <c:v>0.0</c:v>
                </c:pt>
                <c:pt idx="105">
                  <c:v>2140.378407877843</c:v>
                </c:pt>
                <c:pt idx="106">
                  <c:v>0.0</c:v>
                </c:pt>
                <c:pt idx="107">
                  <c:v>317.374709406651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173.0892064854997</c:v>
                </c:pt>
                <c:pt idx="123">
                  <c:v>422.4805448166816</c:v>
                </c:pt>
                <c:pt idx="124">
                  <c:v>606.362251682457</c:v>
                </c:pt>
                <c:pt idx="125">
                  <c:v>157.9758571685639</c:v>
                </c:pt>
                <c:pt idx="126">
                  <c:v>2898.449700532774</c:v>
                </c:pt>
                <c:pt idx="127">
                  <c:v>257.5852426332954</c:v>
                </c:pt>
                <c:pt idx="128">
                  <c:v>186.2677248676664</c:v>
                </c:pt>
                <c:pt idx="129">
                  <c:v>792.765989962662</c:v>
                </c:pt>
                <c:pt idx="130">
                  <c:v>229.9222518192584</c:v>
                </c:pt>
                <c:pt idx="131">
                  <c:v>-302.76476619519</c:v>
                </c:pt>
                <c:pt idx="132">
                  <c:v>339.8332668121861</c:v>
                </c:pt>
                <c:pt idx="133">
                  <c:v>491.0086051940291</c:v>
                </c:pt>
                <c:pt idx="134">
                  <c:v>134.018214941287</c:v>
                </c:pt>
              </c:numCache>
            </c:numRef>
          </c:val>
        </c:ser>
        <c:dLbls>
          <c:showLegendKey val="0"/>
          <c:showVal val="0"/>
          <c:showCatName val="0"/>
          <c:showSerName val="0"/>
          <c:showPercent val="0"/>
          <c:showBubbleSize val="0"/>
        </c:dLbls>
        <c:gapWidth val="0"/>
        <c:overlap val="100"/>
        <c:axId val="-2135267296"/>
        <c:axId val="-2135263856"/>
      </c:barChart>
      <c:catAx>
        <c:axId val="-213526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263856"/>
        <c:crosses val="autoZero"/>
        <c:auto val="1"/>
        <c:lblAlgn val="ctr"/>
        <c:lblOffset val="100"/>
        <c:noMultiLvlLbl val="0"/>
      </c:catAx>
      <c:valAx>
        <c:axId val="-2135263856"/>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267296"/>
        <c:crosses val="autoZero"/>
        <c:crossBetween val="between"/>
      </c:valAx>
      <c:spPr>
        <a:noFill/>
        <a:ln>
          <a:solidFill>
            <a:schemeClr val="tx1"/>
          </a:solidFill>
        </a:ln>
        <a:effectLst/>
      </c:spPr>
    </c:plotArea>
    <c:legend>
      <c:legendPos val="b"/>
      <c:layout>
        <c:manualLayout>
          <c:xMode val="edge"/>
          <c:yMode val="edge"/>
          <c:x val="4.84993723610636E-5"/>
          <c:y val="0.867564873149362"/>
          <c:w val="0.999902906158469"/>
          <c:h val="0.1324351268506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515810795389707"/>
          <c:y val="0.0503650611565207"/>
          <c:w val="0.932718437369242"/>
          <c:h val="0.723525663862737"/>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00B05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ser>
          <c:idx val="4"/>
          <c:order val="4"/>
          <c:tx>
            <c:strRef>
              <c:f>'Cuadro 2'!$AE$7</c:f>
              <c:strCache>
                <c:ptCount val="1"/>
                <c:pt idx="0">
                  <c:v>Impuestos exportación_x000d__x000d_</c:v>
                </c:pt>
              </c:strCache>
            </c:strRef>
          </c:tx>
          <c:spPr>
            <a:solidFill>
              <a:srgbClr val="7030A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2'!$AE$8:$AE$142</c:f>
              <c:numCache>
                <c:formatCode>0</c:formatCode>
                <c:ptCount val="135"/>
                <c:pt idx="0">
                  <c:v>91.87083068874515</c:v>
                </c:pt>
                <c:pt idx="1">
                  <c:v>85.7011300858741</c:v>
                </c:pt>
                <c:pt idx="2">
                  <c:v>71.73567564466273</c:v>
                </c:pt>
                <c:pt idx="3">
                  <c:v>54.1635625901292</c:v>
                </c:pt>
                <c:pt idx="4">
                  <c:v>42.15919051413838</c:v>
                </c:pt>
                <c:pt idx="5">
                  <c:v>34.40250117737587</c:v>
                </c:pt>
                <c:pt idx="6">
                  <c:v>0.0</c:v>
                </c:pt>
                <c:pt idx="7">
                  <c:v>0.0</c:v>
                </c:pt>
                <c:pt idx="8">
                  <c:v>0.0</c:v>
                </c:pt>
                <c:pt idx="9">
                  <c:v>16.10298194180954</c:v>
                </c:pt>
                <c:pt idx="10">
                  <c:v>28.19650672227838</c:v>
                </c:pt>
                <c:pt idx="11">
                  <c:v>22.30330288724064</c:v>
                </c:pt>
                <c:pt idx="12">
                  <c:v>26.48985668693332</c:v>
                </c:pt>
                <c:pt idx="13">
                  <c:v>24.59374825291998</c:v>
                </c:pt>
                <c:pt idx="14">
                  <c:v>22.00724596581254</c:v>
                </c:pt>
                <c:pt idx="15">
                  <c:v>23.48734488668952</c:v>
                </c:pt>
                <c:pt idx="16">
                  <c:v>25.09082329159011</c:v>
                </c:pt>
                <c:pt idx="17">
                  <c:v>68.58021700021276</c:v>
                </c:pt>
                <c:pt idx="18">
                  <c:v>47.32939415611602</c:v>
                </c:pt>
                <c:pt idx="19">
                  <c:v>80.21458899264171</c:v>
                </c:pt>
                <c:pt idx="20">
                  <c:v>69.5116147351455</c:v>
                </c:pt>
                <c:pt idx="21">
                  <c:v>63.83683222674843</c:v>
                </c:pt>
                <c:pt idx="22">
                  <c:v>59.35835379072172</c:v>
                </c:pt>
                <c:pt idx="23">
                  <c:v>56.4920250785012</c:v>
                </c:pt>
                <c:pt idx="24">
                  <c:v>0.000968408587772135</c:v>
                </c:pt>
                <c:pt idx="25">
                  <c:v>0.000948099225954033</c:v>
                </c:pt>
                <c:pt idx="26">
                  <c:v>0.000937957606531436</c:v>
                </c:pt>
                <c:pt idx="27">
                  <c:v>0.000885461455671331</c:v>
                </c:pt>
                <c:pt idx="28">
                  <c:v>0.0852549257664621</c:v>
                </c:pt>
                <c:pt idx="29">
                  <c:v>0.0766055773532701</c:v>
                </c:pt>
                <c:pt idx="30">
                  <c:v>0.0408264830200243</c:v>
                </c:pt>
                <c:pt idx="31">
                  <c:v>1.765177465965634</c:v>
                </c:pt>
                <c:pt idx="32">
                  <c:v>0.148657392821037</c:v>
                </c:pt>
                <c:pt idx="33">
                  <c:v>0.0348004304817632</c:v>
                </c:pt>
                <c:pt idx="34">
                  <c:v>0.132568021208137</c:v>
                </c:pt>
                <c:pt idx="35">
                  <c:v>0.104040212216407</c:v>
                </c:pt>
                <c:pt idx="36">
                  <c:v>263.7198865974847</c:v>
                </c:pt>
                <c:pt idx="37">
                  <c:v>374.2134468053321</c:v>
                </c:pt>
                <c:pt idx="38">
                  <c:v>466.6692094326361</c:v>
                </c:pt>
                <c:pt idx="39">
                  <c:v>224.5973790992904</c:v>
                </c:pt>
                <c:pt idx="40">
                  <c:v>146.6912235964388</c:v>
                </c:pt>
                <c:pt idx="41">
                  <c:v>162.2031040958433</c:v>
                </c:pt>
                <c:pt idx="42">
                  <c:v>248.5546566932097</c:v>
                </c:pt>
                <c:pt idx="43">
                  <c:v>309.0910892089689</c:v>
                </c:pt>
                <c:pt idx="44">
                  <c:v>123.5443880082498</c:v>
                </c:pt>
                <c:pt idx="45">
                  <c:v>77.37013055549218</c:v>
                </c:pt>
                <c:pt idx="46">
                  <c:v>193.37987367191</c:v>
                </c:pt>
                <c:pt idx="47">
                  <c:v>122.4722147593378</c:v>
                </c:pt>
                <c:pt idx="48">
                  <c:v>62.6861349025858</c:v>
                </c:pt>
                <c:pt idx="49">
                  <c:v>18.71621823638382</c:v>
                </c:pt>
                <c:pt idx="50">
                  <c:v>16.47462330454118</c:v>
                </c:pt>
                <c:pt idx="51">
                  <c:v>1.598846171971186</c:v>
                </c:pt>
                <c:pt idx="52">
                  <c:v>0.56854765118311</c:v>
                </c:pt>
                <c:pt idx="53">
                  <c:v>0.861621653017411</c:v>
                </c:pt>
                <c:pt idx="54">
                  <c:v>0.621562993324857</c:v>
                </c:pt>
                <c:pt idx="55">
                  <c:v>0.344676291990873</c:v>
                </c:pt>
                <c:pt idx="56">
                  <c:v>0.36979338115302</c:v>
                </c:pt>
                <c:pt idx="57">
                  <c:v>0.698087241790993</c:v>
                </c:pt>
                <c:pt idx="58">
                  <c:v>1.185976247473549</c:v>
                </c:pt>
                <c:pt idx="59">
                  <c:v>0.389665651956324</c:v>
                </c:pt>
                <c:pt idx="60">
                  <c:v>0.166392295034075</c:v>
                </c:pt>
                <c:pt idx="61">
                  <c:v>0.0127044890588582</c:v>
                </c:pt>
                <c:pt idx="62">
                  <c:v>0.0170925935628136</c:v>
                </c:pt>
                <c:pt idx="63">
                  <c:v>0.0</c:v>
                </c:pt>
                <c:pt idx="64">
                  <c:v>0.0</c:v>
                </c:pt>
                <c:pt idx="65">
                  <c:v>0.0</c:v>
                </c:pt>
                <c:pt idx="66">
                  <c:v>0.0</c:v>
                </c:pt>
                <c:pt idx="67">
                  <c:v>0.0</c:v>
                </c:pt>
                <c:pt idx="68">
                  <c:v>0.0</c:v>
                </c:pt>
                <c:pt idx="69">
                  <c:v>0.0</c:v>
                </c:pt>
                <c:pt idx="70">
                  <c:v>0.0</c:v>
                </c:pt>
                <c:pt idx="71">
                  <c:v>0.0</c:v>
                </c:pt>
                <c:pt idx="72">
                  <c:v>0.0</c:v>
                </c:pt>
                <c:pt idx="73">
                  <c:v>10.7514579921448</c:v>
                </c:pt>
                <c:pt idx="74">
                  <c:v>2019.285327080675</c:v>
                </c:pt>
                <c:pt idx="75">
                  <c:v>1185.771945939011</c:v>
                </c:pt>
                <c:pt idx="76">
                  <c:v>213.7402457780323</c:v>
                </c:pt>
                <c:pt idx="77">
                  <c:v>2197.753882896587</c:v>
                </c:pt>
                <c:pt idx="78">
                  <c:v>3034.679867204017</c:v>
                </c:pt>
                <c:pt idx="79">
                  <c:v>1507.797230427236</c:v>
                </c:pt>
                <c:pt idx="80">
                  <c:v>907.179000654738</c:v>
                </c:pt>
                <c:pt idx="81">
                  <c:v>791.3792760020043</c:v>
                </c:pt>
                <c:pt idx="82">
                  <c:v>521.5579429837293</c:v>
                </c:pt>
                <c:pt idx="83">
                  <c:v>751.1531688172844</c:v>
                </c:pt>
                <c:pt idx="84">
                  <c:v>877.1542296259773</c:v>
                </c:pt>
                <c:pt idx="85">
                  <c:v>3298.509806567712</c:v>
                </c:pt>
                <c:pt idx="86">
                  <c:v>2599.60038781896</c:v>
                </c:pt>
                <c:pt idx="87">
                  <c:v>2042.12734594711</c:v>
                </c:pt>
                <c:pt idx="88">
                  <c:v>2014.948936559655</c:v>
                </c:pt>
                <c:pt idx="89">
                  <c:v>2277.689457268819</c:v>
                </c:pt>
                <c:pt idx="90">
                  <c:v>3628.207840903058</c:v>
                </c:pt>
                <c:pt idx="91">
                  <c:v>4484.96662808443</c:v>
                </c:pt>
                <c:pt idx="92">
                  <c:v>2871.230688284702</c:v>
                </c:pt>
                <c:pt idx="93">
                  <c:v>2280.863427473903</c:v>
                </c:pt>
                <c:pt idx="94">
                  <c:v>4524.592548234745</c:v>
                </c:pt>
                <c:pt idx="95">
                  <c:v>1430.690742843402</c:v>
                </c:pt>
                <c:pt idx="96">
                  <c:v>193.3340762321398</c:v>
                </c:pt>
                <c:pt idx="97">
                  <c:v>101.2368853447927</c:v>
                </c:pt>
                <c:pt idx="98">
                  <c:v>280.5494269762206</c:v>
                </c:pt>
                <c:pt idx="99">
                  <c:v>541.9402085609029</c:v>
                </c:pt>
                <c:pt idx="100">
                  <c:v>1808.262254494334</c:v>
                </c:pt>
                <c:pt idx="101">
                  <c:v>5040.528440253185</c:v>
                </c:pt>
                <c:pt idx="102">
                  <c:v>4223.00743614479</c:v>
                </c:pt>
                <c:pt idx="103">
                  <c:v>7004.858655306517</c:v>
                </c:pt>
                <c:pt idx="104">
                  <c:v>3624.387149792317</c:v>
                </c:pt>
                <c:pt idx="105">
                  <c:v>1012.295477779785</c:v>
                </c:pt>
                <c:pt idx="106">
                  <c:v>789.8041285560001</c:v>
                </c:pt>
                <c:pt idx="107">
                  <c:v>8996.626949406207</c:v>
                </c:pt>
                <c:pt idx="108">
                  <c:v>4292.086880353727</c:v>
                </c:pt>
                <c:pt idx="109">
                  <c:v>1141.28357032174</c:v>
                </c:pt>
                <c:pt idx="110">
                  <c:v>110.1193427569578</c:v>
                </c:pt>
                <c:pt idx="111">
                  <c:v>41.08621725287387</c:v>
                </c:pt>
                <c:pt idx="112">
                  <c:v>48.53998098164789</c:v>
                </c:pt>
                <c:pt idx="113">
                  <c:v>44.0200632772198</c:v>
                </c:pt>
                <c:pt idx="114">
                  <c:v>41.02153735921274</c:v>
                </c:pt>
                <c:pt idx="115">
                  <c:v>8.744108367615672</c:v>
                </c:pt>
                <c:pt idx="116">
                  <c:v>40.4319837694899</c:v>
                </c:pt>
                <c:pt idx="117">
                  <c:v>36.5261193181466</c:v>
                </c:pt>
                <c:pt idx="118">
                  <c:v>47.19666082149065</c:v>
                </c:pt>
                <c:pt idx="119">
                  <c:v>77.52008638580034</c:v>
                </c:pt>
                <c:pt idx="120">
                  <c:v>3729.636579938608</c:v>
                </c:pt>
                <c:pt idx="121">
                  <c:v>7388.66412421201</c:v>
                </c:pt>
                <c:pt idx="122">
                  <c:v>7478.0</c:v>
                </c:pt>
                <c:pt idx="123">
                  <c:v>7435.20040975781</c:v>
                </c:pt>
                <c:pt idx="124">
                  <c:v>7875.566108241425</c:v>
                </c:pt>
                <c:pt idx="125">
                  <c:v>10788.14080008497</c:v>
                </c:pt>
                <c:pt idx="126">
                  <c:v>13065.54618993579</c:v>
                </c:pt>
                <c:pt idx="127">
                  <c:v>10789.6341265728</c:v>
                </c:pt>
                <c:pt idx="128">
                  <c:v>12764.31221979609</c:v>
                </c:pt>
                <c:pt idx="129">
                  <c:v>11963.70420579247</c:v>
                </c:pt>
                <c:pt idx="130">
                  <c:v>13299.76641142501</c:v>
                </c:pt>
                <c:pt idx="131">
                  <c:v>8517.80395713694</c:v>
                </c:pt>
                <c:pt idx="132">
                  <c:v>9581.947332289023</c:v>
                </c:pt>
                <c:pt idx="133">
                  <c:v>7634.11250657847</c:v>
                </c:pt>
                <c:pt idx="134">
                  <c:v>4855.12694450274</c:v>
                </c:pt>
              </c:numCache>
            </c:numRef>
          </c:val>
        </c:ser>
        <c:ser>
          <c:idx val="5"/>
          <c:order val="5"/>
          <c:tx>
            <c:strRef>
              <c:f>'Cuadro 2'!$AF$7</c:f>
              <c:strCache>
                <c:ptCount val="1"/>
                <c:pt idx="0">
                  <c:v>Efecto paridad cambiaria s/ exportación_x000d_</c:v>
                </c:pt>
              </c:strCache>
            </c:strRef>
          </c:tx>
          <c:spPr>
            <a:solidFill>
              <a:srgbClr val="FFFF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2'!$AF$8:$AF$142</c:f>
              <c:numCache>
                <c:formatCode>0</c:formatCode>
                <c:ptCount val="135"/>
                <c:pt idx="0">
                  <c:v>592.9951834900351</c:v>
                </c:pt>
                <c:pt idx="1">
                  <c:v>578.644614546366</c:v>
                </c:pt>
                <c:pt idx="2">
                  <c:v>849.0707714925931</c:v>
                </c:pt>
                <c:pt idx="3">
                  <c:v>184.714306476668</c:v>
                </c:pt>
                <c:pt idx="4">
                  <c:v>280.7441193023683</c:v>
                </c:pt>
                <c:pt idx="5">
                  <c:v>700.0591266460518</c:v>
                </c:pt>
                <c:pt idx="6">
                  <c:v>609.0175680086784</c:v>
                </c:pt>
                <c:pt idx="7">
                  <c:v>325.1214489646165</c:v>
                </c:pt>
                <c:pt idx="8">
                  <c:v>184.8459928709701</c:v>
                </c:pt>
                <c:pt idx="9">
                  <c:v>-288.2742889433218</c:v>
                </c:pt>
                <c:pt idx="10">
                  <c:v>-70.63625854501368</c:v>
                </c:pt>
                <c:pt idx="11">
                  <c:v>11.67346129317814</c:v>
                </c:pt>
                <c:pt idx="12">
                  <c:v>5.635314649113805</c:v>
                </c:pt>
                <c:pt idx="13">
                  <c:v>157.6365590730719</c:v>
                </c:pt>
                <c:pt idx="14">
                  <c:v>353.0286582983067</c:v>
                </c:pt>
                <c:pt idx="15">
                  <c:v>351.8687251924112</c:v>
                </c:pt>
                <c:pt idx="16">
                  <c:v>536.510498953506</c:v>
                </c:pt>
                <c:pt idx="17">
                  <c:v>1993.456453710497</c:v>
                </c:pt>
                <c:pt idx="18">
                  <c:v>1935.00761811117</c:v>
                </c:pt>
                <c:pt idx="19">
                  <c:v>1924.195453017374</c:v>
                </c:pt>
                <c:pt idx="20">
                  <c:v>1838.990490237365</c:v>
                </c:pt>
                <c:pt idx="21">
                  <c:v>1696.954737278472</c:v>
                </c:pt>
                <c:pt idx="22">
                  <c:v>2142.101080450908</c:v>
                </c:pt>
                <c:pt idx="23">
                  <c:v>3026.492416463618</c:v>
                </c:pt>
                <c:pt idx="24">
                  <c:v>2920.117675695245</c:v>
                </c:pt>
                <c:pt idx="25">
                  <c:v>2479.96922007574</c:v>
                </c:pt>
                <c:pt idx="26">
                  <c:v>3935.366891254376</c:v>
                </c:pt>
                <c:pt idx="27">
                  <c:v>4805.07033637226</c:v>
                </c:pt>
                <c:pt idx="28">
                  <c:v>4195.729799244252</c:v>
                </c:pt>
                <c:pt idx="29">
                  <c:v>3763.373949752013</c:v>
                </c:pt>
                <c:pt idx="30">
                  <c:v>5376.190057322066</c:v>
                </c:pt>
                <c:pt idx="31">
                  <c:v>5486.576307599224</c:v>
                </c:pt>
                <c:pt idx="32">
                  <c:v>4144.301519037175</c:v>
                </c:pt>
                <c:pt idx="33">
                  <c:v>6453.609998529693</c:v>
                </c:pt>
                <c:pt idx="34">
                  <c:v>6073.045522696133</c:v>
                </c:pt>
                <c:pt idx="35">
                  <c:v>5386.107890132117</c:v>
                </c:pt>
                <c:pt idx="36">
                  <c:v>7601.768095119551</c:v>
                </c:pt>
                <c:pt idx="37">
                  <c:v>5686.472431664413</c:v>
                </c:pt>
                <c:pt idx="38">
                  <c:v>3582.012884643595</c:v>
                </c:pt>
                <c:pt idx="39">
                  <c:v>476.1221031449985</c:v>
                </c:pt>
                <c:pt idx="40">
                  <c:v>734.3491860373677</c:v>
                </c:pt>
                <c:pt idx="41">
                  <c:v>-104.6447045970448</c:v>
                </c:pt>
                <c:pt idx="42">
                  <c:v>46.98945455599511</c:v>
                </c:pt>
                <c:pt idx="43">
                  <c:v>1549.808457340635</c:v>
                </c:pt>
                <c:pt idx="44">
                  <c:v>1012.789356525614</c:v>
                </c:pt>
                <c:pt idx="45">
                  <c:v>2181.449197707137</c:v>
                </c:pt>
                <c:pt idx="46">
                  <c:v>2474.30172823551</c:v>
                </c:pt>
                <c:pt idx="47">
                  <c:v>2145.876700571023</c:v>
                </c:pt>
                <c:pt idx="48">
                  <c:v>332.2891464845316</c:v>
                </c:pt>
                <c:pt idx="49">
                  <c:v>-2537.368447328191</c:v>
                </c:pt>
                <c:pt idx="50">
                  <c:v>-3499.833654626872</c:v>
                </c:pt>
                <c:pt idx="51">
                  <c:v>-1270.844274281791</c:v>
                </c:pt>
                <c:pt idx="52">
                  <c:v>-2647.166018218862</c:v>
                </c:pt>
                <c:pt idx="53">
                  <c:v>-2616.99192109444</c:v>
                </c:pt>
                <c:pt idx="54">
                  <c:v>-325.099229780454</c:v>
                </c:pt>
                <c:pt idx="55">
                  <c:v>-1009.136117812391</c:v>
                </c:pt>
                <c:pt idx="56">
                  <c:v>-1565.723492800166</c:v>
                </c:pt>
                <c:pt idx="57">
                  <c:v>-1417.739155587613</c:v>
                </c:pt>
                <c:pt idx="58">
                  <c:v>-104.5862562313374</c:v>
                </c:pt>
                <c:pt idx="59">
                  <c:v>684.8412630254827</c:v>
                </c:pt>
                <c:pt idx="60">
                  <c:v>677.2057284418987</c:v>
                </c:pt>
                <c:pt idx="61">
                  <c:v>2031.63185367723</c:v>
                </c:pt>
                <c:pt idx="62">
                  <c:v>3228.877003648396</c:v>
                </c:pt>
                <c:pt idx="63">
                  <c:v>5538.831293037021</c:v>
                </c:pt>
                <c:pt idx="64">
                  <c:v>5475.434783100246</c:v>
                </c:pt>
                <c:pt idx="65">
                  <c:v>5995.080161366912</c:v>
                </c:pt>
                <c:pt idx="66">
                  <c:v>7974.46623725019</c:v>
                </c:pt>
                <c:pt idx="67">
                  <c:v>10456.65117585553</c:v>
                </c:pt>
                <c:pt idx="68">
                  <c:v>13364.0633587088</c:v>
                </c:pt>
                <c:pt idx="69">
                  <c:v>10045.55378624812</c:v>
                </c:pt>
                <c:pt idx="70">
                  <c:v>7534.729108116876</c:v>
                </c:pt>
                <c:pt idx="71">
                  <c:v>13865.98622547956</c:v>
                </c:pt>
                <c:pt idx="72">
                  <c:v>11954.21168400468</c:v>
                </c:pt>
                <c:pt idx="73">
                  <c:v>9631.06342042691</c:v>
                </c:pt>
                <c:pt idx="74">
                  <c:v>735.5222142470623</c:v>
                </c:pt>
                <c:pt idx="75">
                  <c:v>3075.914088745951</c:v>
                </c:pt>
                <c:pt idx="76">
                  <c:v>5403.070914658022</c:v>
                </c:pt>
                <c:pt idx="77">
                  <c:v>-3591.016841380605</c:v>
                </c:pt>
                <c:pt idx="78">
                  <c:v>-1287.361393494523</c:v>
                </c:pt>
                <c:pt idx="79">
                  <c:v>-528.6944674152033</c:v>
                </c:pt>
                <c:pt idx="80">
                  <c:v>-808.5970281716834</c:v>
                </c:pt>
                <c:pt idx="81">
                  <c:v>-55.38799307010233</c:v>
                </c:pt>
                <c:pt idx="82">
                  <c:v>2525.691876637752</c:v>
                </c:pt>
                <c:pt idx="83">
                  <c:v>2828.806035342973</c:v>
                </c:pt>
                <c:pt idx="84">
                  <c:v>3773.822889031467</c:v>
                </c:pt>
                <c:pt idx="85">
                  <c:v>8.65977097702893</c:v>
                </c:pt>
                <c:pt idx="86">
                  <c:v>313.3103523203604</c:v>
                </c:pt>
                <c:pt idx="87">
                  <c:v>-652.41097562954</c:v>
                </c:pt>
                <c:pt idx="88">
                  <c:v>-820.6711542414593</c:v>
                </c:pt>
                <c:pt idx="89">
                  <c:v>794.2576321366525</c:v>
                </c:pt>
                <c:pt idx="90">
                  <c:v>-1119.923235573094</c:v>
                </c:pt>
                <c:pt idx="91">
                  <c:v>6628.789331521737</c:v>
                </c:pt>
                <c:pt idx="92">
                  <c:v>9119.388069079771</c:v>
                </c:pt>
                <c:pt idx="93">
                  <c:v>7211.587961013713</c:v>
                </c:pt>
                <c:pt idx="94">
                  <c:v>2877.750718378946</c:v>
                </c:pt>
                <c:pt idx="95">
                  <c:v>6313.59902746723</c:v>
                </c:pt>
                <c:pt idx="96">
                  <c:v>14972.66821543695</c:v>
                </c:pt>
                <c:pt idx="97">
                  <c:v>17900.07798351193</c:v>
                </c:pt>
                <c:pt idx="98">
                  <c:v>17423.59336709278</c:v>
                </c:pt>
                <c:pt idx="99">
                  <c:v>15876.59503402156</c:v>
                </c:pt>
                <c:pt idx="100">
                  <c:v>-942.7452119780311</c:v>
                </c:pt>
                <c:pt idx="101">
                  <c:v>-4835.28414475749</c:v>
                </c:pt>
                <c:pt idx="102">
                  <c:v>-858.7625275265762</c:v>
                </c:pt>
                <c:pt idx="103">
                  <c:v>-3231.532554167558</c:v>
                </c:pt>
                <c:pt idx="104">
                  <c:v>-925.552734117941</c:v>
                </c:pt>
                <c:pt idx="105">
                  <c:v>-975.6585204504483</c:v>
                </c:pt>
                <c:pt idx="106">
                  <c:v>2823.944256818752</c:v>
                </c:pt>
                <c:pt idx="107">
                  <c:v>-8344.994624200021</c:v>
                </c:pt>
                <c:pt idx="108">
                  <c:v>13465.41763114361</c:v>
                </c:pt>
                <c:pt idx="109">
                  <c:v>13168.28986540225</c:v>
                </c:pt>
                <c:pt idx="110">
                  <c:v>13366.01724716203</c:v>
                </c:pt>
                <c:pt idx="111">
                  <c:v>12903.87604758053</c:v>
                </c:pt>
                <c:pt idx="112">
                  <c:v>14314.69429624633</c:v>
                </c:pt>
                <c:pt idx="113">
                  <c:v>19718.31218666134</c:v>
                </c:pt>
                <c:pt idx="114">
                  <c:v>19013.11671923225</c:v>
                </c:pt>
                <c:pt idx="115">
                  <c:v>18037.84733049146</c:v>
                </c:pt>
                <c:pt idx="116">
                  <c:v>19065.59583106171</c:v>
                </c:pt>
                <c:pt idx="117">
                  <c:v>19575.70590464485</c:v>
                </c:pt>
                <c:pt idx="118">
                  <c:v>15758.03966825316</c:v>
                </c:pt>
                <c:pt idx="119">
                  <c:v>17213.68384863843</c:v>
                </c:pt>
                <c:pt idx="120">
                  <c:v>-10421.61307165211</c:v>
                </c:pt>
                <c:pt idx="121">
                  <c:v>-5035.580525921361</c:v>
                </c:pt>
                <c:pt idx="122">
                  <c:v>-5176.284086845217</c:v>
                </c:pt>
                <c:pt idx="123">
                  <c:v>-1334.595772432804</c:v>
                </c:pt>
                <c:pt idx="124">
                  <c:v>-2009.697099476923</c:v>
                </c:pt>
                <c:pt idx="125">
                  <c:v>5024.98690355093</c:v>
                </c:pt>
                <c:pt idx="126">
                  <c:v>16450.25696405425</c:v>
                </c:pt>
                <c:pt idx="127">
                  <c:v>10532.51312682292</c:v>
                </c:pt>
                <c:pt idx="128">
                  <c:v>25800.85479610253</c:v>
                </c:pt>
                <c:pt idx="129">
                  <c:v>36556.32625036881</c:v>
                </c:pt>
                <c:pt idx="130">
                  <c:v>40762.27212993806</c:v>
                </c:pt>
                <c:pt idx="131">
                  <c:v>40802.53363656734</c:v>
                </c:pt>
                <c:pt idx="132">
                  <c:v>32308.99900008685</c:v>
                </c:pt>
                <c:pt idx="133">
                  <c:v>29875.1257723923</c:v>
                </c:pt>
                <c:pt idx="134">
                  <c:v>27489.26519765605</c:v>
                </c:pt>
              </c:numCache>
            </c:numRef>
          </c:val>
        </c:ser>
        <c:ser>
          <c:idx val="6"/>
          <c:order val="6"/>
          <c:tx>
            <c:strRef>
              <c:f>'Cuadro 2'!$AG$7</c:f>
              <c:strCache>
                <c:ptCount val="1"/>
                <c:pt idx="0">
                  <c:v>Efecto imp. export. y paridad s/ consumo interno</c:v>
                </c:pt>
              </c:strCache>
            </c:strRef>
          </c:tx>
          <c:spPr>
            <a:solidFill>
              <a:schemeClr val="accent1">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2'!$AG$8:$AG$142</c:f>
              <c:numCache>
                <c:formatCode>0</c:formatCode>
                <c:ptCount val="135"/>
                <c:pt idx="0">
                  <c:v>459.6526126131965</c:v>
                </c:pt>
                <c:pt idx="1">
                  <c:v>338.6266682190078</c:v>
                </c:pt>
                <c:pt idx="2">
                  <c:v>517.5996007215004</c:v>
                </c:pt>
                <c:pt idx="3">
                  <c:v>81.20388006318777</c:v>
                </c:pt>
                <c:pt idx="4">
                  <c:v>143.2154083238502</c:v>
                </c:pt>
                <c:pt idx="5">
                  <c:v>251.383229949839</c:v>
                </c:pt>
                <c:pt idx="6">
                  <c:v>174.3665285690508</c:v>
                </c:pt>
                <c:pt idx="7">
                  <c:v>107.44201990036</c:v>
                </c:pt>
                <c:pt idx="8">
                  <c:v>59.72273055781307</c:v>
                </c:pt>
                <c:pt idx="9">
                  <c:v>-92.2694183360625</c:v>
                </c:pt>
                <c:pt idx="10">
                  <c:v>-20.8419853748327</c:v>
                </c:pt>
                <c:pt idx="11">
                  <c:v>27.04536625046626</c:v>
                </c:pt>
                <c:pt idx="12">
                  <c:v>24.36015228581903</c:v>
                </c:pt>
                <c:pt idx="13">
                  <c:v>127.693839378736</c:v>
                </c:pt>
                <c:pt idx="14">
                  <c:v>307.7336603283164</c:v>
                </c:pt>
                <c:pt idx="15">
                  <c:v>395.942021096602</c:v>
                </c:pt>
                <c:pt idx="16">
                  <c:v>425.841973380851</c:v>
                </c:pt>
                <c:pt idx="17">
                  <c:v>634.720501657424</c:v>
                </c:pt>
                <c:pt idx="18">
                  <c:v>708.0640682432984</c:v>
                </c:pt>
                <c:pt idx="19">
                  <c:v>768.599626579824</c:v>
                </c:pt>
                <c:pt idx="20">
                  <c:v>649.3706391083788</c:v>
                </c:pt>
                <c:pt idx="21">
                  <c:v>512.4029673080174</c:v>
                </c:pt>
                <c:pt idx="22">
                  <c:v>602.743676263368</c:v>
                </c:pt>
                <c:pt idx="23">
                  <c:v>695.4658286203214</c:v>
                </c:pt>
                <c:pt idx="24">
                  <c:v>794.056332533867</c:v>
                </c:pt>
                <c:pt idx="25">
                  <c:v>791.791397653836</c:v>
                </c:pt>
                <c:pt idx="26">
                  <c:v>1114.722356337487</c:v>
                </c:pt>
                <c:pt idx="27">
                  <c:v>1519.210122156128</c:v>
                </c:pt>
                <c:pt idx="28">
                  <c:v>1189.181205114678</c:v>
                </c:pt>
                <c:pt idx="29">
                  <c:v>1299.292120496312</c:v>
                </c:pt>
                <c:pt idx="30">
                  <c:v>1398.38695942873</c:v>
                </c:pt>
                <c:pt idx="31">
                  <c:v>1618.503269326686</c:v>
                </c:pt>
                <c:pt idx="32">
                  <c:v>1743.702998550134</c:v>
                </c:pt>
                <c:pt idx="33">
                  <c:v>2151.43143227437</c:v>
                </c:pt>
                <c:pt idx="34">
                  <c:v>2058.54132395826</c:v>
                </c:pt>
                <c:pt idx="35">
                  <c:v>1895.537157186767</c:v>
                </c:pt>
                <c:pt idx="36">
                  <c:v>2816.366860266179</c:v>
                </c:pt>
                <c:pt idx="37">
                  <c:v>1330.252100980836</c:v>
                </c:pt>
                <c:pt idx="38">
                  <c:v>806.1373085499093</c:v>
                </c:pt>
                <c:pt idx="39">
                  <c:v>274.4325298139962</c:v>
                </c:pt>
                <c:pt idx="40">
                  <c:v>215.2168262214687</c:v>
                </c:pt>
                <c:pt idx="41">
                  <c:v>13.77703973987637</c:v>
                </c:pt>
                <c:pt idx="42">
                  <c:v>85.84464130651254</c:v>
                </c:pt>
                <c:pt idx="43">
                  <c:v>682.7386848506038</c:v>
                </c:pt>
                <c:pt idx="44">
                  <c:v>516.768669676617</c:v>
                </c:pt>
                <c:pt idx="45">
                  <c:v>591.508056306147</c:v>
                </c:pt>
                <c:pt idx="46">
                  <c:v>739.4413193772833</c:v>
                </c:pt>
                <c:pt idx="47">
                  <c:v>710.6268172559474</c:v>
                </c:pt>
                <c:pt idx="48">
                  <c:v>175.7562567012788</c:v>
                </c:pt>
                <c:pt idx="49">
                  <c:v>-874.3968874488275</c:v>
                </c:pt>
                <c:pt idx="50">
                  <c:v>-1100.854236640435</c:v>
                </c:pt>
                <c:pt idx="51">
                  <c:v>-447.5141110312766</c:v>
                </c:pt>
                <c:pt idx="52">
                  <c:v>-827.8385283991324</c:v>
                </c:pt>
                <c:pt idx="53">
                  <c:v>-899.6472490971804</c:v>
                </c:pt>
                <c:pt idx="54">
                  <c:v>-116.9419359941135</c:v>
                </c:pt>
                <c:pt idx="55">
                  <c:v>-344.7370590864218</c:v>
                </c:pt>
                <c:pt idx="56">
                  <c:v>-836.9125987795378</c:v>
                </c:pt>
                <c:pt idx="57">
                  <c:v>-643.9870688095478</c:v>
                </c:pt>
                <c:pt idx="58">
                  <c:v>-57.50464208199892</c:v>
                </c:pt>
                <c:pt idx="59">
                  <c:v>405.3844710133292</c:v>
                </c:pt>
                <c:pt idx="60">
                  <c:v>394.9248494627263</c:v>
                </c:pt>
                <c:pt idx="61">
                  <c:v>1034.849201217052</c:v>
                </c:pt>
                <c:pt idx="62">
                  <c:v>1700.213006779116</c:v>
                </c:pt>
                <c:pt idx="63">
                  <c:v>2342.20656796709</c:v>
                </c:pt>
                <c:pt idx="64">
                  <c:v>1922.263645676175</c:v>
                </c:pt>
                <c:pt idx="65">
                  <c:v>1964.540352904682</c:v>
                </c:pt>
                <c:pt idx="66">
                  <c:v>3310.866763038613</c:v>
                </c:pt>
                <c:pt idx="67">
                  <c:v>7016.285727457113</c:v>
                </c:pt>
                <c:pt idx="68">
                  <c:v>6602.004584923732</c:v>
                </c:pt>
                <c:pt idx="69">
                  <c:v>7545.35521171726</c:v>
                </c:pt>
                <c:pt idx="70">
                  <c:v>11248.10898407599</c:v>
                </c:pt>
                <c:pt idx="71">
                  <c:v>19594.70395697065</c:v>
                </c:pt>
                <c:pt idx="72">
                  <c:v>16992.88140417604</c:v>
                </c:pt>
                <c:pt idx="73">
                  <c:v>12631.3739366952</c:v>
                </c:pt>
                <c:pt idx="74">
                  <c:v>1571.277328963011</c:v>
                </c:pt>
                <c:pt idx="75">
                  <c:v>2957.997687109498</c:v>
                </c:pt>
                <c:pt idx="76">
                  <c:v>5549.07508563763</c:v>
                </c:pt>
                <c:pt idx="77">
                  <c:v>-768.073486222622</c:v>
                </c:pt>
                <c:pt idx="78">
                  <c:v>1010.017315717747</c:v>
                </c:pt>
                <c:pt idx="79">
                  <c:v>700.188772906667</c:v>
                </c:pt>
                <c:pt idx="80">
                  <c:v>48.63339662439425</c:v>
                </c:pt>
                <c:pt idx="81">
                  <c:v>456.3761480437696</c:v>
                </c:pt>
                <c:pt idx="82">
                  <c:v>2365.531777769518</c:v>
                </c:pt>
                <c:pt idx="83">
                  <c:v>2528.208901917641</c:v>
                </c:pt>
                <c:pt idx="84">
                  <c:v>2441.165619971293</c:v>
                </c:pt>
                <c:pt idx="85">
                  <c:v>1918.696626383854</c:v>
                </c:pt>
                <c:pt idx="86">
                  <c:v>2026.470852705673</c:v>
                </c:pt>
                <c:pt idx="87">
                  <c:v>847.21798465203</c:v>
                </c:pt>
                <c:pt idx="88">
                  <c:v>856.6096058587226</c:v>
                </c:pt>
                <c:pt idx="89">
                  <c:v>2523.709950441203</c:v>
                </c:pt>
                <c:pt idx="90">
                  <c:v>1710.849143265648</c:v>
                </c:pt>
                <c:pt idx="91">
                  <c:v>7583.343084857388</c:v>
                </c:pt>
                <c:pt idx="92">
                  <c:v>8062.680832646472</c:v>
                </c:pt>
                <c:pt idx="93">
                  <c:v>6291.43163252505</c:v>
                </c:pt>
                <c:pt idx="94">
                  <c:v>3995.942637739405</c:v>
                </c:pt>
                <c:pt idx="95">
                  <c:v>3518.529799932101</c:v>
                </c:pt>
                <c:pt idx="96">
                  <c:v>6903.16130235214</c:v>
                </c:pt>
                <c:pt idx="97">
                  <c:v>11822.59653227972</c:v>
                </c:pt>
                <c:pt idx="98">
                  <c:v>14397.069827311</c:v>
                </c:pt>
                <c:pt idx="99">
                  <c:v>9408.970007180133</c:v>
                </c:pt>
                <c:pt idx="100">
                  <c:v>485.8184064764417</c:v>
                </c:pt>
                <c:pt idx="101">
                  <c:v>85.7978205272425</c:v>
                </c:pt>
                <c:pt idx="102">
                  <c:v>1526.462499304063</c:v>
                </c:pt>
                <c:pt idx="103">
                  <c:v>1160.60309417754</c:v>
                </c:pt>
                <c:pt idx="104">
                  <c:v>1498.72596553231</c:v>
                </c:pt>
                <c:pt idx="105">
                  <c:v>25.09170782174963</c:v>
                </c:pt>
                <c:pt idx="106">
                  <c:v>1993.919026231026</c:v>
                </c:pt>
                <c:pt idx="107">
                  <c:v>244.890186719941</c:v>
                </c:pt>
                <c:pt idx="108">
                  <c:v>7216.81684486252</c:v>
                </c:pt>
                <c:pt idx="109">
                  <c:v>6271.102501134492</c:v>
                </c:pt>
                <c:pt idx="110">
                  <c:v>6763.090681375193</c:v>
                </c:pt>
                <c:pt idx="111">
                  <c:v>6146.168492177851</c:v>
                </c:pt>
                <c:pt idx="112">
                  <c:v>5298.10482405482</c:v>
                </c:pt>
                <c:pt idx="113">
                  <c:v>5849.499784172423</c:v>
                </c:pt>
                <c:pt idx="114">
                  <c:v>4899.324760618263</c:v>
                </c:pt>
                <c:pt idx="115">
                  <c:v>5415.657272753182</c:v>
                </c:pt>
                <c:pt idx="116">
                  <c:v>6026.787229442171</c:v>
                </c:pt>
                <c:pt idx="117">
                  <c:v>6233.317010669326</c:v>
                </c:pt>
                <c:pt idx="118">
                  <c:v>4890.200262855621</c:v>
                </c:pt>
                <c:pt idx="119">
                  <c:v>5484.758344403852</c:v>
                </c:pt>
                <c:pt idx="120">
                  <c:v>-1260.369448132607</c:v>
                </c:pt>
                <c:pt idx="121">
                  <c:v>480.6453244018245</c:v>
                </c:pt>
                <c:pt idx="122">
                  <c:v>418.903211441093</c:v>
                </c:pt>
                <c:pt idx="123">
                  <c:v>1110.467894475013</c:v>
                </c:pt>
                <c:pt idx="124">
                  <c:v>989.3303266710002</c:v>
                </c:pt>
                <c:pt idx="125">
                  <c:v>2568.577023475911</c:v>
                </c:pt>
                <c:pt idx="126">
                  <c:v>4935.40252151761</c:v>
                </c:pt>
                <c:pt idx="127">
                  <c:v>3459.568009369068</c:v>
                </c:pt>
                <c:pt idx="128">
                  <c:v>8421.912539166785</c:v>
                </c:pt>
                <c:pt idx="129">
                  <c:v>9814.74041450178</c:v>
                </c:pt>
                <c:pt idx="130">
                  <c:v>11469.6980757106</c:v>
                </c:pt>
                <c:pt idx="131">
                  <c:v>10742.24161376589</c:v>
                </c:pt>
                <c:pt idx="132">
                  <c:v>9977.881414676283</c:v>
                </c:pt>
                <c:pt idx="133">
                  <c:v>10771.99012426397</c:v>
                </c:pt>
                <c:pt idx="134">
                  <c:v>7279.290890984676</c:v>
                </c:pt>
              </c:numCache>
            </c:numRef>
          </c:val>
        </c:ser>
        <c:ser>
          <c:idx val="7"/>
          <c:order val="7"/>
          <c:tx>
            <c:strRef>
              <c:f>'Cuadro 2'!$AH$7</c:f>
              <c:strCache>
                <c:ptCount val="1"/>
                <c:pt idx="0">
                  <c:v>Fijación directa de precios_x000d_</c:v>
                </c:pt>
              </c:strCache>
            </c:strRef>
          </c:tx>
          <c:spPr>
            <a:solidFill>
              <a:schemeClr val="accent2">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2'!$AH$8:$AH$142</c:f>
              <c:numCache>
                <c:formatCode>0</c:formatCode>
                <c:ptCount val="135"/>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-2091.030151692201</c:v>
                </c:pt>
                <c:pt idx="59">
                  <c:v>-3972.148080148632</c:v>
                </c:pt>
                <c:pt idx="60">
                  <c:v>-2469.168399746186</c:v>
                </c:pt>
                <c:pt idx="61">
                  <c:v>-1608.247062360168</c:v>
                </c:pt>
                <c:pt idx="62">
                  <c:v>-401.1334828500084</c:v>
                </c:pt>
                <c:pt idx="63">
                  <c:v>-1129.957857274334</c:v>
                </c:pt>
                <c:pt idx="64">
                  <c:v>1016.598783476882</c:v>
                </c:pt>
                <c:pt idx="65">
                  <c:v>6583.167798619398</c:v>
                </c:pt>
                <c:pt idx="66">
                  <c:v>12423.00591907226</c:v>
                </c:pt>
                <c:pt idx="67">
                  <c:v>2282.568935340651</c:v>
                </c:pt>
                <c:pt idx="68">
                  <c:v>-3262.478480351496</c:v>
                </c:pt>
                <c:pt idx="69">
                  <c:v>4871.137886489022</c:v>
                </c:pt>
                <c:pt idx="70">
                  <c:v>-4834.883122208626</c:v>
                </c:pt>
                <c:pt idx="71">
                  <c:v>-2440.758734413987</c:v>
                </c:pt>
                <c:pt idx="72">
                  <c:v>-3937.571384322972</c:v>
                </c:pt>
                <c:pt idx="73">
                  <c:v>-5349.187655111106</c:v>
                </c:pt>
                <c:pt idx="74">
                  <c:v>857.3288458027172</c:v>
                </c:pt>
                <c:pt idx="75">
                  <c:v>2182.08193668553</c:v>
                </c:pt>
                <c:pt idx="76">
                  <c:v>1943.138664972285</c:v>
                </c:pt>
                <c:pt idx="77">
                  <c:v>4197.145890427521</c:v>
                </c:pt>
                <c:pt idx="78">
                  <c:v>1241.89470387268</c:v>
                </c:pt>
                <c:pt idx="79">
                  <c:v>2595.937711288858</c:v>
                </c:pt>
                <c:pt idx="80">
                  <c:v>3849.869946739348</c:v>
                </c:pt>
                <c:pt idx="81">
                  <c:v>1466.611154736098</c:v>
                </c:pt>
                <c:pt idx="82">
                  <c:v>257.0530241707772</c:v>
                </c:pt>
                <c:pt idx="83">
                  <c:v>440.923501892031</c:v>
                </c:pt>
                <c:pt idx="84">
                  <c:v>519.283449952673</c:v>
                </c:pt>
                <c:pt idx="85">
                  <c:v>0.0</c:v>
                </c:pt>
                <c:pt idx="86">
                  <c:v>0.0</c:v>
                </c:pt>
                <c:pt idx="87">
                  <c:v>435.6433130887186</c:v>
                </c:pt>
                <c:pt idx="88">
                  <c:v>0.0</c:v>
                </c:pt>
                <c:pt idx="89">
                  <c:v>0.0</c:v>
                </c:pt>
                <c:pt idx="90">
                  <c:v>0.0</c:v>
                </c:pt>
                <c:pt idx="91">
                  <c:v>0.0</c:v>
                </c:pt>
                <c:pt idx="92">
                  <c:v>7031.48631828115</c:v>
                </c:pt>
                <c:pt idx="93">
                  <c:v>5003.76661813598</c:v>
                </c:pt>
                <c:pt idx="94">
                  <c:v>1424.111655617535</c:v>
                </c:pt>
                <c:pt idx="95">
                  <c:v>0.0</c:v>
                </c:pt>
                <c:pt idx="96">
                  <c:v>0.0</c:v>
                </c:pt>
                <c:pt idx="97">
                  <c:v>0.0</c:v>
                </c:pt>
                <c:pt idx="98">
                  <c:v>0.0</c:v>
                </c:pt>
                <c:pt idx="99">
                  <c:v>0.0</c:v>
                </c:pt>
                <c:pt idx="100">
                  <c:v>0.0</c:v>
                </c:pt>
                <c:pt idx="101">
                  <c:v>0.0</c:v>
                </c:pt>
                <c:pt idx="102">
                  <c:v>1632.4756658236</c:v>
                </c:pt>
                <c:pt idx="103">
                  <c:v>710.953700733241</c:v>
                </c:pt>
                <c:pt idx="104">
                  <c:v>0.0</c:v>
                </c:pt>
                <c:pt idx="105">
                  <c:v>2140.378407877843</c:v>
                </c:pt>
                <c:pt idx="106">
                  <c:v>0.0</c:v>
                </c:pt>
                <c:pt idx="107">
                  <c:v>317.374709406651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173.0892064854997</c:v>
                </c:pt>
                <c:pt idx="123">
                  <c:v>422.4805448166816</c:v>
                </c:pt>
                <c:pt idx="124">
                  <c:v>606.362251682457</c:v>
                </c:pt>
                <c:pt idx="125">
                  <c:v>157.9758571685639</c:v>
                </c:pt>
                <c:pt idx="126">
                  <c:v>2898.449700532774</c:v>
                </c:pt>
                <c:pt idx="127">
                  <c:v>257.5852426332954</c:v>
                </c:pt>
                <c:pt idx="128">
                  <c:v>186.2677248676664</c:v>
                </c:pt>
                <c:pt idx="129">
                  <c:v>792.765989962662</c:v>
                </c:pt>
                <c:pt idx="130">
                  <c:v>229.9222518192584</c:v>
                </c:pt>
                <c:pt idx="131">
                  <c:v>-302.76476619519</c:v>
                </c:pt>
                <c:pt idx="132">
                  <c:v>339.8332668121861</c:v>
                </c:pt>
                <c:pt idx="133">
                  <c:v>491.0086051940291</c:v>
                </c:pt>
                <c:pt idx="134">
                  <c:v>134.018214941287</c:v>
                </c:pt>
              </c:numCache>
            </c:numRef>
          </c:val>
        </c:ser>
        <c:ser>
          <c:idx val="8"/>
          <c:order val="8"/>
          <c:tx>
            <c:strRef>
              <c:f>'Cuadro 2'!$AI$7</c:f>
              <c:strCache>
                <c:ptCount val="1"/>
                <c:pt idx="0">
                  <c:v>Efecto precio interno de los medios de producción</c:v>
                </c:pt>
              </c:strCache>
            </c:strRef>
          </c:tx>
          <c:spPr>
            <a:solidFill>
              <a:schemeClr val="accent3">
                <a:lumMod val="60000"/>
              </a:schemeClr>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2'!$AI$8:$AI$142</c:f>
              <c:numCache>
                <c:formatCode>0</c:formatCode>
                <c:ptCount val="135"/>
                <c:pt idx="0">
                  <c:v>17.99046086650975</c:v>
                </c:pt>
                <c:pt idx="1">
                  <c:v>20.30168305575981</c:v>
                </c:pt>
                <c:pt idx="2">
                  <c:v>19.31660214966504</c:v>
                </c:pt>
                <c:pt idx="3">
                  <c:v>29.05434227748263</c:v>
                </c:pt>
                <c:pt idx="4">
                  <c:v>27.89947511359857</c:v>
                </c:pt>
                <c:pt idx="5">
                  <c:v>17.64715751111084</c:v>
                </c:pt>
                <c:pt idx="6">
                  <c:v>19.21307492518538</c:v>
                </c:pt>
                <c:pt idx="7">
                  <c:v>22.04657867674479</c:v>
                </c:pt>
                <c:pt idx="8">
                  <c:v>29.58292157094252</c:v>
                </c:pt>
                <c:pt idx="9">
                  <c:v>44.86318054403845</c:v>
                </c:pt>
                <c:pt idx="10">
                  <c:v>40.64675670324024</c:v>
                </c:pt>
                <c:pt idx="11">
                  <c:v>41.7644103554631</c:v>
                </c:pt>
                <c:pt idx="12">
                  <c:v>134.4406442085928</c:v>
                </c:pt>
                <c:pt idx="13">
                  <c:v>134.3383770000441</c:v>
                </c:pt>
                <c:pt idx="14">
                  <c:v>116.4833178744585</c:v>
                </c:pt>
                <c:pt idx="15">
                  <c:v>99.46328107331012</c:v>
                </c:pt>
                <c:pt idx="16">
                  <c:v>152.5543090266727</c:v>
                </c:pt>
                <c:pt idx="17">
                  <c:v>180.6338125139158</c:v>
                </c:pt>
                <c:pt idx="18">
                  <c:v>183.1371210454333</c:v>
                </c:pt>
                <c:pt idx="19">
                  <c:v>165.7669483896328</c:v>
                </c:pt>
                <c:pt idx="20">
                  <c:v>181.954974976464</c:v>
                </c:pt>
                <c:pt idx="21">
                  <c:v>301.3004400654263</c:v>
                </c:pt>
                <c:pt idx="22">
                  <c:v>323.8670605486629</c:v>
                </c:pt>
                <c:pt idx="23">
                  <c:v>320.3767987028567</c:v>
                </c:pt>
                <c:pt idx="24">
                  <c:v>301.2290361743605</c:v>
                </c:pt>
                <c:pt idx="25">
                  <c:v>314.3029523603378</c:v>
                </c:pt>
                <c:pt idx="26">
                  <c:v>390.7349599335125</c:v>
                </c:pt>
                <c:pt idx="27">
                  <c:v>334.8495452015804</c:v>
                </c:pt>
                <c:pt idx="28">
                  <c:v>352.0192633976795</c:v>
                </c:pt>
                <c:pt idx="29">
                  <c:v>327.8366834759224</c:v>
                </c:pt>
                <c:pt idx="30">
                  <c:v>412.1070975497761</c:v>
                </c:pt>
                <c:pt idx="31">
                  <c:v>380.2753940368142</c:v>
                </c:pt>
                <c:pt idx="32">
                  <c:v>335.8042830552849</c:v>
                </c:pt>
                <c:pt idx="33">
                  <c:v>389.3915254394786</c:v>
                </c:pt>
                <c:pt idx="34">
                  <c:v>426.4619520631819</c:v>
                </c:pt>
                <c:pt idx="35">
                  <c:v>417.0594467257353</c:v>
                </c:pt>
                <c:pt idx="36">
                  <c:v>488.533965695949</c:v>
                </c:pt>
                <c:pt idx="37">
                  <c:v>550.1272250785826</c:v>
                </c:pt>
                <c:pt idx="38">
                  <c:v>492.9626784777309</c:v>
                </c:pt>
                <c:pt idx="39">
                  <c:v>553.049373264877</c:v>
                </c:pt>
                <c:pt idx="40">
                  <c:v>845.7341189902211</c:v>
                </c:pt>
                <c:pt idx="41">
                  <c:v>1048.956558962421</c:v>
                </c:pt>
                <c:pt idx="42">
                  <c:v>1223.190013036708</c:v>
                </c:pt>
                <c:pt idx="43">
                  <c:v>911.6561303612728</c:v>
                </c:pt>
                <c:pt idx="44">
                  <c:v>1026.117492114445</c:v>
                </c:pt>
                <c:pt idx="45">
                  <c:v>1065.418018011581</c:v>
                </c:pt>
                <c:pt idx="46">
                  <c:v>1026.256866327653</c:v>
                </c:pt>
                <c:pt idx="47">
                  <c:v>1019.381264640372</c:v>
                </c:pt>
                <c:pt idx="48">
                  <c:v>957.56373453407</c:v>
                </c:pt>
                <c:pt idx="49">
                  <c:v>1209.720826847392</c:v>
                </c:pt>
                <c:pt idx="50">
                  <c:v>1440.613421282892</c:v>
                </c:pt>
                <c:pt idx="51">
                  <c:v>1271.035844500728</c:v>
                </c:pt>
                <c:pt idx="52">
                  <c:v>1712.154691609073</c:v>
                </c:pt>
                <c:pt idx="53">
                  <c:v>1547.479482615988</c:v>
                </c:pt>
                <c:pt idx="54">
                  <c:v>1344.333218222185</c:v>
                </c:pt>
                <c:pt idx="55">
                  <c:v>1556.703253009161</c:v>
                </c:pt>
                <c:pt idx="56">
                  <c:v>1595.79042478254</c:v>
                </c:pt>
                <c:pt idx="57">
                  <c:v>1481.290302153716</c:v>
                </c:pt>
                <c:pt idx="58">
                  <c:v>1506.38255356931</c:v>
                </c:pt>
                <c:pt idx="59">
                  <c:v>1413.218125063168</c:v>
                </c:pt>
                <c:pt idx="60">
                  <c:v>1580.107973716795</c:v>
                </c:pt>
                <c:pt idx="61">
                  <c:v>1500.590542458406</c:v>
                </c:pt>
                <c:pt idx="62">
                  <c:v>1493.152727242909</c:v>
                </c:pt>
                <c:pt idx="63">
                  <c:v>1187.731748334292</c:v>
                </c:pt>
                <c:pt idx="64">
                  <c:v>1140.820013258187</c:v>
                </c:pt>
                <c:pt idx="65">
                  <c:v>1148.32117606223</c:v>
                </c:pt>
                <c:pt idx="66">
                  <c:v>1232.851874787057</c:v>
                </c:pt>
                <c:pt idx="67">
                  <c:v>854.8359668214736</c:v>
                </c:pt>
                <c:pt idx="68">
                  <c:v>959.0469120994277</c:v>
                </c:pt>
                <c:pt idx="69">
                  <c:v>840.8382929963897</c:v>
                </c:pt>
                <c:pt idx="70">
                  <c:v>883.4269245593783</c:v>
                </c:pt>
                <c:pt idx="71">
                  <c:v>748.4526250595545</c:v>
                </c:pt>
                <c:pt idx="72">
                  <c:v>738.3812597499078</c:v>
                </c:pt>
                <c:pt idx="73">
                  <c:v>786.296344300863</c:v>
                </c:pt>
                <c:pt idx="74">
                  <c:v>972.3813044659579</c:v>
                </c:pt>
                <c:pt idx="75">
                  <c:v>1203.55684481361</c:v>
                </c:pt>
                <c:pt idx="76">
                  <c:v>1235.708520269162</c:v>
                </c:pt>
                <c:pt idx="77">
                  <c:v>1437.189650916541</c:v>
                </c:pt>
                <c:pt idx="78">
                  <c:v>1297.186438797997</c:v>
                </c:pt>
                <c:pt idx="79">
                  <c:v>1353.227646063287</c:v>
                </c:pt>
                <c:pt idx="80">
                  <c:v>1536.504799054707</c:v>
                </c:pt>
                <c:pt idx="81">
                  <c:v>1376.892834247256</c:v>
                </c:pt>
                <c:pt idx="82">
                  <c:v>1317.48597318505</c:v>
                </c:pt>
                <c:pt idx="83">
                  <c:v>1561.891456670028</c:v>
                </c:pt>
                <c:pt idx="84">
                  <c:v>1588.908908456375</c:v>
                </c:pt>
                <c:pt idx="85">
                  <c:v>1389.051808286571</c:v>
                </c:pt>
                <c:pt idx="86">
                  <c:v>1208.717771216908</c:v>
                </c:pt>
                <c:pt idx="87">
                  <c:v>1216.061043987758</c:v>
                </c:pt>
                <c:pt idx="88">
                  <c:v>891.785552766495</c:v>
                </c:pt>
                <c:pt idx="89">
                  <c:v>571.697392574158</c:v>
                </c:pt>
                <c:pt idx="90">
                  <c:v>662.3279715012421</c:v>
                </c:pt>
                <c:pt idx="91">
                  <c:v>855.5175566771252</c:v>
                </c:pt>
                <c:pt idx="92">
                  <c:v>988.043864562097</c:v>
                </c:pt>
                <c:pt idx="93">
                  <c:v>863.155895277657</c:v>
                </c:pt>
                <c:pt idx="94">
                  <c:v>911.8009654332614</c:v>
                </c:pt>
                <c:pt idx="95">
                  <c:v>860.1663298900665</c:v>
                </c:pt>
                <c:pt idx="96">
                  <c:v>499.964840575652</c:v>
                </c:pt>
                <c:pt idx="97">
                  <c:v>525.3790616069431</c:v>
                </c:pt>
                <c:pt idx="98">
                  <c:v>361.8198780450967</c:v>
                </c:pt>
                <c:pt idx="99">
                  <c:v>46.46770083968992</c:v>
                </c:pt>
                <c:pt idx="100">
                  <c:v>1579.829457797988</c:v>
                </c:pt>
                <c:pt idx="101">
                  <c:v>1934.917683563476</c:v>
                </c:pt>
                <c:pt idx="102">
                  <c:v>349.4352908580769</c:v>
                </c:pt>
                <c:pt idx="103">
                  <c:v>839.9474843737004</c:v>
                </c:pt>
                <c:pt idx="104">
                  <c:v>682.1759205992565</c:v>
                </c:pt>
                <c:pt idx="105">
                  <c:v>484.3194647695478</c:v>
                </c:pt>
                <c:pt idx="106">
                  <c:v>1614.381063634334</c:v>
                </c:pt>
                <c:pt idx="107">
                  <c:v>1889.099155190361</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1732.560824556588</c:v>
                </c:pt>
                <c:pt idx="121">
                  <c:v>1011.317491045326</c:v>
                </c:pt>
                <c:pt idx="122">
                  <c:v>1233.292441115338</c:v>
                </c:pt>
                <c:pt idx="123">
                  <c:v>454.5053551644185</c:v>
                </c:pt>
                <c:pt idx="124">
                  <c:v>241.3754024020151</c:v>
                </c:pt>
                <c:pt idx="125">
                  <c:v>0.0</c:v>
                </c:pt>
                <c:pt idx="126">
                  <c:v>37.12910833061282</c:v>
                </c:pt>
                <c:pt idx="127">
                  <c:v>136.0674113142993</c:v>
                </c:pt>
                <c:pt idx="128">
                  <c:v>0.0</c:v>
                </c:pt>
                <c:pt idx="129">
                  <c:v>0.0</c:v>
                </c:pt>
                <c:pt idx="130">
                  <c:v>0.0</c:v>
                </c:pt>
                <c:pt idx="131">
                  <c:v>0.0</c:v>
                </c:pt>
                <c:pt idx="132">
                  <c:v>0.0</c:v>
                </c:pt>
                <c:pt idx="133">
                  <c:v>0.0</c:v>
                </c:pt>
                <c:pt idx="134">
                  <c:v>0.0</c:v>
                </c:pt>
              </c:numCache>
            </c:numRef>
          </c:val>
        </c:ser>
        <c:dLbls>
          <c:showLegendKey val="0"/>
          <c:showVal val="0"/>
          <c:showCatName val="0"/>
          <c:showSerName val="0"/>
          <c:showPercent val="0"/>
          <c:showBubbleSize val="0"/>
        </c:dLbls>
        <c:gapWidth val="0"/>
        <c:overlap val="100"/>
        <c:axId val="-2135148160"/>
        <c:axId val="-2135144880"/>
      </c:barChart>
      <c:catAx>
        <c:axId val="-213514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144880"/>
        <c:crosses val="autoZero"/>
        <c:auto val="1"/>
        <c:lblAlgn val="ctr"/>
        <c:lblOffset val="100"/>
        <c:noMultiLvlLbl val="0"/>
      </c:catAx>
      <c:valAx>
        <c:axId val="-2135144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148160"/>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8629464795161"/>
          <c:y val="0.080649676030683"/>
          <c:w val="0.877279375404162"/>
          <c:h val="0.733051075324417"/>
        </c:manualLayout>
      </c:layout>
      <c:barChart>
        <c:barDir val="col"/>
        <c:grouping val="stacked"/>
        <c:varyColors val="0"/>
        <c:ser>
          <c:idx val="0"/>
          <c:order val="0"/>
          <c:tx>
            <c:v>por los terratenientes      </c:v>
          </c:tx>
          <c:spPr>
            <a:solidFill>
              <a:srgbClr val="009900"/>
            </a:solidFill>
            <a:ln w="25400">
              <a:noFill/>
            </a:ln>
          </c:spPr>
          <c:invertIfNegative val="0"/>
          <c:cat>
            <c:numRef>
              <c:f>'[1]efecto combinado'!$A$87:$A$143</c:f>
              <c:numCache>
                <c:formatCode>General</c:formatCode>
                <c:ptCount val="57"/>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numCache>
            </c:numRef>
          </c:cat>
          <c:val>
            <c:numRef>
              <c:f>'[1]efecto combinado'!$M$87:$M$143</c:f>
              <c:numCache>
                <c:formatCode>0</c:formatCode>
                <c:ptCount val="57"/>
                <c:pt idx="0">
                  <c:v>8251.6640701518</c:v>
                </c:pt>
                <c:pt idx="1">
                  <c:v>3648.47074409227</c:v>
                </c:pt>
                <c:pt idx="2">
                  <c:v>6465.42110157269</c:v>
                </c:pt>
                <c:pt idx="3">
                  <c:v>10183.13895747481</c:v>
                </c:pt>
                <c:pt idx="4">
                  <c:v>11606.52034646858</c:v>
                </c:pt>
                <c:pt idx="5">
                  <c:v>4600.559986377185</c:v>
                </c:pt>
                <c:pt idx="6">
                  <c:v>3031.1223691717</c:v>
                </c:pt>
                <c:pt idx="7">
                  <c:v>6030.313234040045</c:v>
                </c:pt>
                <c:pt idx="8">
                  <c:v>3594.771961387356</c:v>
                </c:pt>
                <c:pt idx="9">
                  <c:v>4350.64324882893</c:v>
                </c:pt>
                <c:pt idx="10">
                  <c:v>3442.229188789039</c:v>
                </c:pt>
                <c:pt idx="11">
                  <c:v>3189.55672031948</c:v>
                </c:pt>
                <c:pt idx="12">
                  <c:v>6970.839330924596</c:v>
                </c:pt>
                <c:pt idx="13">
                  <c:v>16704.12340358901</c:v>
                </c:pt>
                <c:pt idx="14">
                  <c:v>16024.44332021972</c:v>
                </c:pt>
                <c:pt idx="15">
                  <c:v>-3758.32024323837</c:v>
                </c:pt>
                <c:pt idx="16">
                  <c:v>-569.6076341635983</c:v>
                </c:pt>
                <c:pt idx="17">
                  <c:v>4214.94023401769</c:v>
                </c:pt>
                <c:pt idx="18">
                  <c:v>5749.668873288601</c:v>
                </c:pt>
                <c:pt idx="19">
                  <c:v>7882.46692828523</c:v>
                </c:pt>
                <c:pt idx="20">
                  <c:v>3026.591744679152</c:v>
                </c:pt>
                <c:pt idx="21">
                  <c:v>1851.923220089414</c:v>
                </c:pt>
                <c:pt idx="22">
                  <c:v>10361.14203098362</c:v>
                </c:pt>
                <c:pt idx="23">
                  <c:v>6686.71007917025</c:v>
                </c:pt>
                <c:pt idx="24">
                  <c:v>9778.094183938552</c:v>
                </c:pt>
                <c:pt idx="25">
                  <c:v>6371.080685312617</c:v>
                </c:pt>
                <c:pt idx="26">
                  <c:v>10259.82274760207</c:v>
                </c:pt>
                <c:pt idx="27">
                  <c:v>10567.80010260907</c:v>
                </c:pt>
                <c:pt idx="28">
                  <c:v>18259.78133758719</c:v>
                </c:pt>
                <c:pt idx="29">
                  <c:v>18009.82330704835</c:v>
                </c:pt>
                <c:pt idx="30">
                  <c:v>11505.99020214773</c:v>
                </c:pt>
                <c:pt idx="31">
                  <c:v>6643.733610332471</c:v>
                </c:pt>
                <c:pt idx="32">
                  <c:v>4966.8599885058</c:v>
                </c:pt>
                <c:pt idx="33">
                  <c:v>4902.667165956002</c:v>
                </c:pt>
                <c:pt idx="34">
                  <c:v>5917.240966589765</c:v>
                </c:pt>
                <c:pt idx="35">
                  <c:v>5815.225616194607</c:v>
                </c:pt>
                <c:pt idx="36">
                  <c:v>7661.705195312972</c:v>
                </c:pt>
                <c:pt idx="37">
                  <c:v>6822.874991941349</c:v>
                </c:pt>
                <c:pt idx="38">
                  <c:v>6999.484833563076</c:v>
                </c:pt>
                <c:pt idx="39">
                  <c:v>4901.467630958926</c:v>
                </c:pt>
                <c:pt idx="40">
                  <c:v>5834.34640667524</c:v>
                </c:pt>
                <c:pt idx="41">
                  <c:v>5681.214642470758</c:v>
                </c:pt>
                <c:pt idx="42">
                  <c:v>17492.4803129765</c:v>
                </c:pt>
                <c:pt idx="43">
                  <c:v>17410.68766140842</c:v>
                </c:pt>
                <c:pt idx="44">
                  <c:v>19656.9415072213</c:v>
                </c:pt>
                <c:pt idx="45">
                  <c:v>19954.9744271408</c:v>
                </c:pt>
                <c:pt idx="46">
                  <c:v>18817.92597048165</c:v>
                </c:pt>
                <c:pt idx="47">
                  <c:v>24360.62117467352</c:v>
                </c:pt>
                <c:pt idx="48">
                  <c:v>25189.45581387446</c:v>
                </c:pt>
                <c:pt idx="49">
                  <c:v>13045.31007976856</c:v>
                </c:pt>
                <c:pt idx="50">
                  <c:v>23466.79937279115</c:v>
                </c:pt>
                <c:pt idx="51">
                  <c:v>25495.16062518841</c:v>
                </c:pt>
                <c:pt idx="52">
                  <c:v>19107.5180444518</c:v>
                </c:pt>
                <c:pt idx="53">
                  <c:v>20560.90651517943</c:v>
                </c:pt>
                <c:pt idx="54">
                  <c:v>23140.19210970686</c:v>
                </c:pt>
                <c:pt idx="55">
                  <c:v>12704.41717919012</c:v>
                </c:pt>
                <c:pt idx="56">
                  <c:v>21415.32041020815</c:v>
                </c:pt>
              </c:numCache>
            </c:numRef>
          </c:val>
        </c:ser>
        <c:ser>
          <c:idx val="1"/>
          <c:order val="1"/>
          <c:tx>
            <c:v>por otros</c:v>
          </c:tx>
          <c:spPr>
            <a:solidFill>
              <a:srgbClr val="DD0806"/>
            </a:solidFill>
            <a:ln w="25400">
              <a:noFill/>
            </a:ln>
          </c:spPr>
          <c:invertIfNegative val="0"/>
          <c:cat>
            <c:numRef>
              <c:f>'[1]efecto combinado'!$A$87:$A$143</c:f>
              <c:numCache>
                <c:formatCode>General</c:formatCode>
                <c:ptCount val="57"/>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numCache>
            </c:numRef>
          </c:cat>
          <c:val>
            <c:numRef>
              <c:f>'[1]efecto combinado'!$H$87:$H$143</c:f>
              <c:numCache>
                <c:formatCode>0</c:formatCode>
                <c:ptCount val="57"/>
                <c:pt idx="0">
                  <c:v>5296.41693209792</c:v>
                </c:pt>
                <c:pt idx="1">
                  <c:v>5628.456893270843</c:v>
                </c:pt>
                <c:pt idx="2">
                  <c:v>5533.590114901502</c:v>
                </c:pt>
                <c:pt idx="3">
                  <c:v>4035.871419959026</c:v>
                </c:pt>
                <c:pt idx="4">
                  <c:v>6987.320594746828</c:v>
                </c:pt>
                <c:pt idx="5">
                  <c:v>8110.983064639966</c:v>
                </c:pt>
                <c:pt idx="6">
                  <c:v>9200.335097037787</c:v>
                </c:pt>
                <c:pt idx="7">
                  <c:v>6614.918012215167</c:v>
                </c:pt>
                <c:pt idx="8">
                  <c:v>6148.0993640619</c:v>
                </c:pt>
                <c:pt idx="9">
                  <c:v>3888.638712046075</c:v>
                </c:pt>
                <c:pt idx="10">
                  <c:v>2942.672940943413</c:v>
                </c:pt>
                <c:pt idx="11">
                  <c:v>6167.354432420832</c:v>
                </c:pt>
                <c:pt idx="12">
                  <c:v>4881.461720096854</c:v>
                </c:pt>
                <c:pt idx="13">
                  <c:v>19552.61660114068</c:v>
                </c:pt>
                <c:pt idx="14">
                  <c:v>28072.8297728542</c:v>
                </c:pt>
                <c:pt idx="15">
                  <c:v>21650.8055344263</c:v>
                </c:pt>
                <c:pt idx="16">
                  <c:v>13734.19852540389</c:v>
                </c:pt>
                <c:pt idx="17">
                  <c:v>12122.9859001328</c:v>
                </c:pt>
                <c:pt idx="18">
                  <c:v>22569.1284345969</c:v>
                </c:pt>
                <c:pt idx="19">
                  <c:v>30349.2904627434</c:v>
                </c:pt>
                <c:pt idx="20">
                  <c:v>32463.03249942511</c:v>
                </c:pt>
                <c:pt idx="21">
                  <c:v>25873.9729506023</c:v>
                </c:pt>
                <c:pt idx="22">
                  <c:v>2931.164906790731</c:v>
                </c:pt>
                <c:pt idx="23">
                  <c:v>2225.959799586415</c:v>
                </c:pt>
                <c:pt idx="24">
                  <c:v>6872.618364603954</c:v>
                </c:pt>
                <c:pt idx="25">
                  <c:v>6484.83038042344</c:v>
                </c:pt>
                <c:pt idx="26">
                  <c:v>4879.736301805942</c:v>
                </c:pt>
                <c:pt idx="27">
                  <c:v>2686.426537798475</c:v>
                </c:pt>
                <c:pt idx="28">
                  <c:v>7222.048475240111</c:v>
                </c:pt>
                <c:pt idx="29">
                  <c:v>3102.996376523132</c:v>
                </c:pt>
                <c:pt idx="30">
                  <c:v>24974.32135635985</c:v>
                </c:pt>
                <c:pt idx="31">
                  <c:v>20580.67593685849</c:v>
                </c:pt>
                <c:pt idx="32">
                  <c:v>20239.22727129418</c:v>
                </c:pt>
                <c:pt idx="33">
                  <c:v>19091.13075701125</c:v>
                </c:pt>
                <c:pt idx="34">
                  <c:v>19661.3391012828</c:v>
                </c:pt>
                <c:pt idx="35">
                  <c:v>25611.832034111</c:v>
                </c:pt>
                <c:pt idx="36">
                  <c:v>23953.46301720973</c:v>
                </c:pt>
                <c:pt idx="37">
                  <c:v>23462.24871161225</c:v>
                </c:pt>
                <c:pt idx="38">
                  <c:v>25132.81504427337</c:v>
                </c:pt>
                <c:pt idx="39">
                  <c:v>25845.54903463232</c:v>
                </c:pt>
                <c:pt idx="40">
                  <c:v>20695.43659193027</c:v>
                </c:pt>
                <c:pt idx="41">
                  <c:v>22775.96227942808</c:v>
                </c:pt>
                <c:pt idx="42">
                  <c:v>-6219.785115289522</c:v>
                </c:pt>
                <c:pt idx="43">
                  <c:v>3845.046413737796</c:v>
                </c:pt>
                <c:pt idx="44">
                  <c:v>4127.000772196712</c:v>
                </c:pt>
                <c:pt idx="45">
                  <c:v>8088.058431781118</c:v>
                </c:pt>
                <c:pt idx="46">
                  <c:v>7702.93698951998</c:v>
                </c:pt>
                <c:pt idx="47">
                  <c:v>18539.68058428037</c:v>
                </c:pt>
                <c:pt idx="48">
                  <c:v>37386.78448437103</c:v>
                </c:pt>
                <c:pt idx="49">
                  <c:v>25175.36791671238</c:v>
                </c:pt>
                <c:pt idx="50">
                  <c:v>47173.34727993307</c:v>
                </c:pt>
                <c:pt idx="51">
                  <c:v>59127.53686062573</c:v>
                </c:pt>
                <c:pt idx="52">
                  <c:v>65761.6588688929</c:v>
                </c:pt>
                <c:pt idx="53">
                  <c:v>59759.81444127505</c:v>
                </c:pt>
                <c:pt idx="54">
                  <c:v>52208.66101386434</c:v>
                </c:pt>
                <c:pt idx="55">
                  <c:v>48772.23700842877</c:v>
                </c:pt>
                <c:pt idx="56">
                  <c:v>39757.70124808476</c:v>
                </c:pt>
              </c:numCache>
            </c:numRef>
          </c:val>
        </c:ser>
        <c:dLbls>
          <c:showLegendKey val="0"/>
          <c:showVal val="0"/>
          <c:showCatName val="0"/>
          <c:showSerName val="0"/>
          <c:showPercent val="0"/>
          <c:showBubbleSize val="0"/>
        </c:dLbls>
        <c:gapWidth val="0"/>
        <c:overlap val="100"/>
        <c:axId val="-2135074368"/>
        <c:axId val="-2135071200"/>
      </c:barChart>
      <c:catAx>
        <c:axId val="-2135074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s-ES_tradnl"/>
          </a:p>
        </c:txPr>
        <c:crossAx val="-2135071200"/>
        <c:crosses val="autoZero"/>
        <c:auto val="1"/>
        <c:lblAlgn val="ctr"/>
        <c:lblOffset val="200"/>
        <c:tickLblSkip val="5"/>
        <c:tickMarkSkip val="5"/>
        <c:noMultiLvlLbl val="0"/>
      </c:catAx>
      <c:valAx>
        <c:axId val="-2135071200"/>
        <c:scaling>
          <c:orientation val="minMax"/>
        </c:scaling>
        <c:delete val="0"/>
        <c:axPos val="l"/>
        <c:majorGridlines>
          <c:spPr>
            <a:ln w="3175">
              <a:solidFill>
                <a:schemeClr val="bg1">
                  <a:lumMod val="75000"/>
                </a:schemeClr>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es-ES_tradnl"/>
          </a:p>
        </c:txPr>
        <c:crossAx val="-2135074368"/>
        <c:crosses val="autoZero"/>
        <c:crossBetween val="between"/>
      </c:valAx>
      <c:spPr>
        <a:noFill/>
        <a:ln w="3175">
          <a:solidFill>
            <a:srgbClr val="000000"/>
          </a:solidFill>
          <a:prstDash val="solid"/>
        </a:ln>
      </c:spPr>
    </c:plotArea>
    <c:legend>
      <c:legendPos val="r"/>
      <c:layout>
        <c:manualLayout>
          <c:xMode val="edge"/>
          <c:yMode val="edge"/>
          <c:x val="0.212361900708357"/>
          <c:y val="0.857173603299588"/>
          <c:w val="0.671835648922263"/>
          <c:h val="0.0714311961004874"/>
        </c:manualLayout>
      </c:layout>
      <c:overlay val="0"/>
      <c:spPr>
        <a:solidFill>
          <a:srgbClr val="FFFFFF"/>
        </a:solidFill>
        <a:ln w="25400">
          <a:noFill/>
        </a:ln>
      </c:sp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mn-lt"/>
          <a:ea typeface="Arial"/>
          <a:cs typeface="Arial"/>
        </a:defRPr>
      </a:pPr>
      <a:endParaRPr lang="es-ES_trad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2647114762828"/>
          <c:y val="0.0746485333936366"/>
          <c:w val="0.827411179580813"/>
          <c:h val="0.743941059048964"/>
        </c:manualLayout>
      </c:layout>
      <c:barChart>
        <c:barDir val="col"/>
        <c:grouping val="stacked"/>
        <c:varyColors val="0"/>
        <c:ser>
          <c:idx val="0"/>
          <c:order val="0"/>
          <c:tx>
            <c:v>Masa salarial</c:v>
          </c:tx>
          <c:spPr>
            <a:solidFill>
              <a:srgbClr val="4F81BD"/>
            </a:solidFill>
            <a:ln w="25400">
              <a:noFill/>
            </a:ln>
          </c:spPr>
          <c:invertIfNegative val="0"/>
          <c:cat>
            <c:numRef>
              <c:f>'[1]efecto combinado'!$A$87:$A$143</c:f>
              <c:numCache>
                <c:formatCode>General</c:formatCode>
                <c:ptCount val="57"/>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numCache>
            </c:numRef>
          </c:cat>
          <c:val>
            <c:numRef>
              <c:f>'[4]tasa de ganancia'!$V$86:$V$142</c:f>
              <c:numCache>
                <c:formatCode>0</c:formatCode>
                <c:ptCount val="57"/>
                <c:pt idx="0">
                  <c:v>111425.2302672156</c:v>
                </c:pt>
                <c:pt idx="1">
                  <c:v>128039.9876984954</c:v>
                </c:pt>
                <c:pt idx="2">
                  <c:v>111868.8221651862</c:v>
                </c:pt>
                <c:pt idx="3">
                  <c:v>106477.5387711338</c:v>
                </c:pt>
                <c:pt idx="4">
                  <c:v>129386.1469234268</c:v>
                </c:pt>
                <c:pt idx="5">
                  <c:v>151092.2680087585</c:v>
                </c:pt>
                <c:pt idx="6">
                  <c:v>150586.9306266416</c:v>
                </c:pt>
                <c:pt idx="7">
                  <c:v>151886.921034799</c:v>
                </c:pt>
                <c:pt idx="8">
                  <c:v>146715.6416904473</c:v>
                </c:pt>
                <c:pt idx="9">
                  <c:v>167031.335250808</c:v>
                </c:pt>
                <c:pt idx="10">
                  <c:v>173086.959386224</c:v>
                </c:pt>
                <c:pt idx="11">
                  <c:v>183103.870445066</c:v>
                </c:pt>
                <c:pt idx="12">
                  <c:v>177255.7669251743</c:v>
                </c:pt>
                <c:pt idx="13">
                  <c:v>193704.8134620739</c:v>
                </c:pt>
                <c:pt idx="14">
                  <c:v>230736.2721062466</c:v>
                </c:pt>
                <c:pt idx="15">
                  <c:v>220993.4104020747</c:v>
                </c:pt>
                <c:pt idx="16">
                  <c:v>144756.7837918565</c:v>
                </c:pt>
                <c:pt idx="17">
                  <c:v>143795.2926346874</c:v>
                </c:pt>
                <c:pt idx="18">
                  <c:v>142992.5134621825</c:v>
                </c:pt>
                <c:pt idx="19">
                  <c:v>176194.6564653995</c:v>
                </c:pt>
                <c:pt idx="20">
                  <c:v>185274.6706397847</c:v>
                </c:pt>
                <c:pt idx="21">
                  <c:v>151812.5006517697</c:v>
                </c:pt>
                <c:pt idx="22">
                  <c:v>134889.1936211541</c:v>
                </c:pt>
                <c:pt idx="23">
                  <c:v>180880.1484573577</c:v>
                </c:pt>
                <c:pt idx="24">
                  <c:v>244436.5093248653</c:v>
                </c:pt>
                <c:pt idx="25">
                  <c:v>203322.1763011187</c:v>
                </c:pt>
                <c:pt idx="26">
                  <c:v>221975.4204581824</c:v>
                </c:pt>
                <c:pt idx="27">
                  <c:v>205840.501429986</c:v>
                </c:pt>
                <c:pt idx="28">
                  <c:v>195810.2591144195</c:v>
                </c:pt>
                <c:pt idx="29">
                  <c:v>166840.8972052502</c:v>
                </c:pt>
                <c:pt idx="30">
                  <c:v>175393.808602243</c:v>
                </c:pt>
                <c:pt idx="31">
                  <c:v>156931.1855169904</c:v>
                </c:pt>
                <c:pt idx="32">
                  <c:v>168275.650805769</c:v>
                </c:pt>
                <c:pt idx="33">
                  <c:v>178484.4880498951</c:v>
                </c:pt>
                <c:pt idx="34">
                  <c:v>172883.4601340122</c:v>
                </c:pt>
                <c:pt idx="35">
                  <c:v>164425.956330856</c:v>
                </c:pt>
                <c:pt idx="36">
                  <c:v>159820.7429061242</c:v>
                </c:pt>
                <c:pt idx="37">
                  <c:v>168509.467947994</c:v>
                </c:pt>
                <c:pt idx="38">
                  <c:v>171958.786502923</c:v>
                </c:pt>
                <c:pt idx="39">
                  <c:v>171438.7193805888</c:v>
                </c:pt>
                <c:pt idx="40">
                  <c:v>171597.2723605474</c:v>
                </c:pt>
                <c:pt idx="41">
                  <c:v>166965.391564404</c:v>
                </c:pt>
                <c:pt idx="42">
                  <c:v>133720.803032183</c:v>
                </c:pt>
                <c:pt idx="43">
                  <c:v>138390.6645883101</c:v>
                </c:pt>
                <c:pt idx="44">
                  <c:v>158428.1987710865</c:v>
                </c:pt>
                <c:pt idx="45">
                  <c:v>173365.7859128019</c:v>
                </c:pt>
                <c:pt idx="46">
                  <c:v>193795.5312293617</c:v>
                </c:pt>
                <c:pt idx="47">
                  <c:v>208664.2135892585</c:v>
                </c:pt>
                <c:pt idx="48">
                  <c:v>209957.7891183358</c:v>
                </c:pt>
                <c:pt idx="49">
                  <c:v>220536.4931617486</c:v>
                </c:pt>
                <c:pt idx="50">
                  <c:v>219573.5317967593</c:v>
                </c:pt>
                <c:pt idx="51">
                  <c:v>233181.2091548016</c:v>
                </c:pt>
                <c:pt idx="52">
                  <c:v>241099.7891352946</c:v>
                </c:pt>
                <c:pt idx="53">
                  <c:v>241363.6448973268</c:v>
                </c:pt>
                <c:pt idx="54">
                  <c:v>221468.6414253182</c:v>
                </c:pt>
                <c:pt idx="55">
                  <c:v>230439.5155406758</c:v>
                </c:pt>
                <c:pt idx="56">
                  <c:v>220690.7388258088</c:v>
                </c:pt>
              </c:numCache>
            </c:numRef>
          </c:val>
        </c:ser>
        <c:ser>
          <c:idx val="1"/>
          <c:order val="1"/>
          <c:tx>
            <c:v>Plusvalía neta de gastos de circulación</c:v>
          </c:tx>
          <c:spPr>
            <a:solidFill>
              <a:srgbClr val="C0504D"/>
            </a:solidFill>
            <a:ln w="25400">
              <a:noFill/>
            </a:ln>
          </c:spPr>
          <c:invertIfNegative val="0"/>
          <c:cat>
            <c:numRef>
              <c:f>'[1]efecto combinado'!$A$87:$A$143</c:f>
              <c:numCache>
                <c:formatCode>General</c:formatCode>
                <c:ptCount val="57"/>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numCache>
            </c:numRef>
          </c:cat>
          <c:val>
            <c:numRef>
              <c:f>'[4]tasa de ganancia'!$X$86:$X$142</c:f>
              <c:numCache>
                <c:formatCode>0</c:formatCode>
                <c:ptCount val="57"/>
                <c:pt idx="0">
                  <c:v>85623.06706824446</c:v>
                </c:pt>
                <c:pt idx="1">
                  <c:v>82002.87841657272</c:v>
                </c:pt>
                <c:pt idx="2">
                  <c:v>92054.41768571333</c:v>
                </c:pt>
                <c:pt idx="3">
                  <c:v>101725.653396847</c:v>
                </c:pt>
                <c:pt idx="4">
                  <c:v>114942.0038443007</c:v>
                </c:pt>
                <c:pt idx="5">
                  <c:v>117181.2272252009</c:v>
                </c:pt>
                <c:pt idx="6">
                  <c:v>106454.6371693772</c:v>
                </c:pt>
                <c:pt idx="7">
                  <c:v>112896.5865308924</c:v>
                </c:pt>
                <c:pt idx="8">
                  <c:v>120580.6709782531</c:v>
                </c:pt>
                <c:pt idx="9">
                  <c:v>144639.7469299357</c:v>
                </c:pt>
                <c:pt idx="10">
                  <c:v>142949.7740315848</c:v>
                </c:pt>
                <c:pt idx="11">
                  <c:v>149858.8534361733</c:v>
                </c:pt>
                <c:pt idx="12">
                  <c:v>168817.4271676461</c:v>
                </c:pt>
                <c:pt idx="13">
                  <c:v>176011.5828027273</c:v>
                </c:pt>
                <c:pt idx="14">
                  <c:v>174850.6731427725</c:v>
                </c:pt>
                <c:pt idx="15">
                  <c:v>185983.9560368769</c:v>
                </c:pt>
                <c:pt idx="16">
                  <c:v>254521.0055637491</c:v>
                </c:pt>
                <c:pt idx="17">
                  <c:v>260456.9382683148</c:v>
                </c:pt>
                <c:pt idx="18">
                  <c:v>219672.029218766</c:v>
                </c:pt>
                <c:pt idx="19">
                  <c:v>207148.2880100235</c:v>
                </c:pt>
                <c:pt idx="20">
                  <c:v>189897.8493676838</c:v>
                </c:pt>
                <c:pt idx="21">
                  <c:v>201337.8672243893</c:v>
                </c:pt>
                <c:pt idx="22">
                  <c:v>254162.5329978664</c:v>
                </c:pt>
                <c:pt idx="23">
                  <c:v>255054.741919493</c:v>
                </c:pt>
                <c:pt idx="24">
                  <c:v>182924.9434289412</c:v>
                </c:pt>
                <c:pt idx="25">
                  <c:v>154604.5340199983</c:v>
                </c:pt>
                <c:pt idx="26">
                  <c:v>150960.8251796706</c:v>
                </c:pt>
                <c:pt idx="27">
                  <c:v>168547.7720751478</c:v>
                </c:pt>
                <c:pt idx="28">
                  <c:v>209753.4698258544</c:v>
                </c:pt>
                <c:pt idx="29">
                  <c:v>198852.4563775061</c:v>
                </c:pt>
                <c:pt idx="30">
                  <c:v>145664.394252815</c:v>
                </c:pt>
                <c:pt idx="31">
                  <c:v>161453.759008697</c:v>
                </c:pt>
                <c:pt idx="32">
                  <c:v>156471.135595489</c:v>
                </c:pt>
                <c:pt idx="33">
                  <c:v>155238.291979596</c:v>
                </c:pt>
                <c:pt idx="34">
                  <c:v>180687.5864924206</c:v>
                </c:pt>
                <c:pt idx="35">
                  <c:v>174968.0946685424</c:v>
                </c:pt>
                <c:pt idx="36">
                  <c:v>199528.1285075596</c:v>
                </c:pt>
                <c:pt idx="37">
                  <c:v>218721.7598416065</c:v>
                </c:pt>
                <c:pt idx="38">
                  <c:v>219457.2862126956</c:v>
                </c:pt>
                <c:pt idx="39">
                  <c:v>200583.081805248</c:v>
                </c:pt>
                <c:pt idx="40">
                  <c:v>205103.96170669</c:v>
                </c:pt>
                <c:pt idx="41">
                  <c:v>191061.6351262635</c:v>
                </c:pt>
                <c:pt idx="42">
                  <c:v>184783.221054395</c:v>
                </c:pt>
                <c:pt idx="43">
                  <c:v>203899.7444323131</c:v>
                </c:pt>
                <c:pt idx="44">
                  <c:v>269213.144749539</c:v>
                </c:pt>
                <c:pt idx="45">
                  <c:v>296591.3655473848</c:v>
                </c:pt>
                <c:pt idx="46">
                  <c:v>329902.2741257577</c:v>
                </c:pt>
                <c:pt idx="47">
                  <c:v>361141.3401672893</c:v>
                </c:pt>
                <c:pt idx="48">
                  <c:v>382367.4481089477</c:v>
                </c:pt>
                <c:pt idx="49">
                  <c:v>333066.0386988418</c:v>
                </c:pt>
                <c:pt idx="50">
                  <c:v>373319.6047604993</c:v>
                </c:pt>
                <c:pt idx="51">
                  <c:v>396785.275047765</c:v>
                </c:pt>
                <c:pt idx="52">
                  <c:v>373528.9848277972</c:v>
                </c:pt>
                <c:pt idx="53">
                  <c:v>375082.2270262624</c:v>
                </c:pt>
                <c:pt idx="54">
                  <c:v>364642.2566520641</c:v>
                </c:pt>
                <c:pt idx="55">
                  <c:v>362136.1530050181</c:v>
                </c:pt>
                <c:pt idx="56">
                  <c:v>385905.7743783673</c:v>
                </c:pt>
              </c:numCache>
            </c:numRef>
          </c:val>
        </c:ser>
        <c:dLbls>
          <c:showLegendKey val="0"/>
          <c:showVal val="0"/>
          <c:showCatName val="0"/>
          <c:showSerName val="0"/>
          <c:showPercent val="0"/>
          <c:showBubbleSize val="0"/>
        </c:dLbls>
        <c:gapWidth val="0"/>
        <c:overlap val="100"/>
        <c:axId val="-2137299280"/>
        <c:axId val="-2137295984"/>
      </c:barChart>
      <c:catAx>
        <c:axId val="-2137299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_tradnl"/>
          </a:p>
        </c:txPr>
        <c:crossAx val="-2137295984"/>
        <c:crosses val="autoZero"/>
        <c:auto val="1"/>
        <c:lblAlgn val="ctr"/>
        <c:lblOffset val="0"/>
        <c:tickLblSkip val="5"/>
        <c:tickMarkSkip val="5"/>
        <c:noMultiLvlLbl val="0"/>
      </c:catAx>
      <c:valAx>
        <c:axId val="-213729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_tradnl"/>
          </a:p>
        </c:txPr>
        <c:crossAx val="-2137299280"/>
        <c:crosses val="autoZero"/>
        <c:crossBetween val="between"/>
        <c:majorUnit val="200000.0"/>
      </c:valAx>
      <c:spPr>
        <a:noFill/>
        <a:ln w="3175">
          <a:solidFill>
            <a:schemeClr val="tx1"/>
          </a:solidFill>
        </a:ln>
      </c:spPr>
    </c:plotArea>
    <c:legend>
      <c:legendPos val="b"/>
      <c:layout>
        <c:manualLayout>
          <c:xMode val="edge"/>
          <c:yMode val="edge"/>
          <c:x val="0.350037563239378"/>
          <c:y val="0.889456070753409"/>
          <c:w val="0.299924778424436"/>
          <c:h val="0.0726015768023537"/>
        </c:manualLayout>
      </c:layout>
      <c:overlay val="0"/>
      <c:spPr>
        <a:noFill/>
        <a:ln w="25400">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zero"/>
    <c:showDLblsOverMax val="0"/>
  </c:chart>
  <c:spPr>
    <a:solidFill>
      <a:schemeClr val="bg1"/>
    </a:solidFill>
    <a:ln w="9525" cap="flat" cmpd="sng" algn="ctr">
      <a:solidFill>
        <a:schemeClr val="tx1"/>
      </a:solidFill>
      <a:round/>
    </a:ln>
    <a:effectLst/>
  </c:spPr>
  <c:txPr>
    <a:bodyPr/>
    <a:lstStyle/>
    <a:p>
      <a:pPr>
        <a:defRPr/>
      </a:pPr>
      <a:endParaRPr lang="es-ES_tradn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54294571874168"/>
          <c:y val="0.0745055888556577"/>
          <c:w val="0.869382631518886"/>
          <c:h val="0.735047242939988"/>
        </c:manualLayout>
      </c:layout>
      <c:barChart>
        <c:barDir val="col"/>
        <c:grouping val="stacked"/>
        <c:varyColors val="0"/>
        <c:ser>
          <c:idx val="2"/>
          <c:order val="0"/>
          <c:tx>
            <c:v>Ganancia ordinaria</c:v>
          </c:tx>
          <c:spPr>
            <a:solidFill>
              <a:srgbClr val="0070C0"/>
            </a:solidFill>
            <a:ln w="25400">
              <a:noFill/>
            </a:ln>
          </c:spPr>
          <c:invertIfNegative val="0"/>
          <c:cat>
            <c:numRef>
              <c:f>'[5]tasa de ganancia'!$A$56:$A$141</c:f>
              <c:numCache>
                <c:formatCode>General</c:formatCode>
                <c:ptCount val="86"/>
                <c:pt idx="0">
                  <c:v>1930.0</c:v>
                </c:pt>
                <c:pt idx="1">
                  <c:v>1931.0</c:v>
                </c:pt>
                <c:pt idx="2">
                  <c:v>1932.0</c:v>
                </c:pt>
                <c:pt idx="3">
                  <c:v>1933.0</c:v>
                </c:pt>
                <c:pt idx="4">
                  <c:v>1934.0</c:v>
                </c:pt>
                <c:pt idx="5">
                  <c:v>1935.0</c:v>
                </c:pt>
                <c:pt idx="6">
                  <c:v>1936.0</c:v>
                </c:pt>
                <c:pt idx="7">
                  <c:v>1937.0</c:v>
                </c:pt>
                <c:pt idx="8">
                  <c:v>1938.0</c:v>
                </c:pt>
                <c:pt idx="9">
                  <c:v>1939.0</c:v>
                </c:pt>
                <c:pt idx="10">
                  <c:v>1940.0</c:v>
                </c:pt>
                <c:pt idx="11">
                  <c:v>1941.0</c:v>
                </c:pt>
                <c:pt idx="12">
                  <c:v>1942.0</c:v>
                </c:pt>
                <c:pt idx="13">
                  <c:v>1943.0</c:v>
                </c:pt>
                <c:pt idx="14">
                  <c:v>1944.0</c:v>
                </c:pt>
                <c:pt idx="15">
                  <c:v>1945.0</c:v>
                </c:pt>
                <c:pt idx="16">
                  <c:v>1946.0</c:v>
                </c:pt>
                <c:pt idx="17">
                  <c:v>1947.0</c:v>
                </c:pt>
                <c:pt idx="18">
                  <c:v>1948.0</c:v>
                </c:pt>
                <c:pt idx="19">
                  <c:v>1949.0</c:v>
                </c:pt>
                <c:pt idx="20">
                  <c:v>1950.0</c:v>
                </c:pt>
                <c:pt idx="21">
                  <c:v>1951.0</c:v>
                </c:pt>
                <c:pt idx="22">
                  <c:v>1952.0</c:v>
                </c:pt>
                <c:pt idx="23">
                  <c:v>1953.0</c:v>
                </c:pt>
                <c:pt idx="24">
                  <c:v>1954.0</c:v>
                </c:pt>
                <c:pt idx="25">
                  <c:v>1955.0</c:v>
                </c:pt>
                <c:pt idx="26">
                  <c:v>1956.0</c:v>
                </c:pt>
                <c:pt idx="27">
                  <c:v>1957.0</c:v>
                </c:pt>
                <c:pt idx="28">
                  <c:v>1958.0</c:v>
                </c:pt>
                <c:pt idx="29">
                  <c:v>1959.0</c:v>
                </c:pt>
                <c:pt idx="30">
                  <c:v>1960.0</c:v>
                </c:pt>
                <c:pt idx="31">
                  <c:v>1961.0</c:v>
                </c:pt>
                <c:pt idx="32">
                  <c:v>1962.0</c:v>
                </c:pt>
                <c:pt idx="33">
                  <c:v>1963.0</c:v>
                </c:pt>
                <c:pt idx="34">
                  <c:v>1964.0</c:v>
                </c:pt>
                <c:pt idx="35">
                  <c:v>1965.0</c:v>
                </c:pt>
                <c:pt idx="36">
                  <c:v>1966.0</c:v>
                </c:pt>
                <c:pt idx="37">
                  <c:v>1967.0</c:v>
                </c:pt>
                <c:pt idx="38">
                  <c:v>1968.0</c:v>
                </c:pt>
                <c:pt idx="39">
                  <c:v>1969.0</c:v>
                </c:pt>
                <c:pt idx="40">
                  <c:v>1970.0</c:v>
                </c:pt>
                <c:pt idx="41">
                  <c:v>1971.0</c:v>
                </c:pt>
                <c:pt idx="42">
                  <c:v>1972.0</c:v>
                </c:pt>
                <c:pt idx="43">
                  <c:v>1973.0</c:v>
                </c:pt>
                <c:pt idx="44">
                  <c:v>1974.0</c:v>
                </c:pt>
                <c:pt idx="45">
                  <c:v>1975.0</c:v>
                </c:pt>
                <c:pt idx="46">
                  <c:v>1976.0</c:v>
                </c:pt>
                <c:pt idx="47">
                  <c:v>1977.0</c:v>
                </c:pt>
                <c:pt idx="48">
                  <c:v>1978.0</c:v>
                </c:pt>
                <c:pt idx="49">
                  <c:v>1979.0</c:v>
                </c:pt>
                <c:pt idx="50">
                  <c:v>1980.0</c:v>
                </c:pt>
                <c:pt idx="51">
                  <c:v>1981.0</c:v>
                </c:pt>
                <c:pt idx="52">
                  <c:v>1982.0</c:v>
                </c:pt>
                <c:pt idx="53">
                  <c:v>1983.0</c:v>
                </c:pt>
                <c:pt idx="54">
                  <c:v>1984.0</c:v>
                </c:pt>
                <c:pt idx="55">
                  <c:v>1985.0</c:v>
                </c:pt>
                <c:pt idx="56">
                  <c:v>1986.0</c:v>
                </c:pt>
                <c:pt idx="57">
                  <c:v>1987.0</c:v>
                </c:pt>
                <c:pt idx="58">
                  <c:v>1988.0</c:v>
                </c:pt>
                <c:pt idx="59">
                  <c:v>1989.0</c:v>
                </c:pt>
                <c:pt idx="60">
                  <c:v>1990.0</c:v>
                </c:pt>
                <c:pt idx="61">
                  <c:v>1991.0</c:v>
                </c:pt>
                <c:pt idx="62">
                  <c:v>1992.0</c:v>
                </c:pt>
                <c:pt idx="63">
                  <c:v>1993.0</c:v>
                </c:pt>
                <c:pt idx="64">
                  <c:v>1994.0</c:v>
                </c:pt>
                <c:pt idx="65">
                  <c:v>1995.0</c:v>
                </c:pt>
                <c:pt idx="66">
                  <c:v>1996.0</c:v>
                </c:pt>
                <c:pt idx="67">
                  <c:v>1997.0</c:v>
                </c:pt>
                <c:pt idx="68">
                  <c:v>1998.0</c:v>
                </c:pt>
                <c:pt idx="69">
                  <c:v>1999.0</c:v>
                </c:pt>
                <c:pt idx="70">
                  <c:v>2000.0</c:v>
                </c:pt>
                <c:pt idx="71">
                  <c:v>2001.0</c:v>
                </c:pt>
                <c:pt idx="72">
                  <c:v>2002.0</c:v>
                </c:pt>
                <c:pt idx="73">
                  <c:v>2003.0</c:v>
                </c:pt>
                <c:pt idx="74">
                  <c:v>2004.0</c:v>
                </c:pt>
                <c:pt idx="75">
                  <c:v>2005.0</c:v>
                </c:pt>
                <c:pt idx="76">
                  <c:v>2006.0</c:v>
                </c:pt>
                <c:pt idx="77">
                  <c:v>2007.0</c:v>
                </c:pt>
                <c:pt idx="78">
                  <c:v>2008.0</c:v>
                </c:pt>
                <c:pt idx="79">
                  <c:v>2009.0</c:v>
                </c:pt>
                <c:pt idx="80">
                  <c:v>2010.0</c:v>
                </c:pt>
                <c:pt idx="81">
                  <c:v>2011.0</c:v>
                </c:pt>
                <c:pt idx="82">
                  <c:v>2012.0</c:v>
                </c:pt>
                <c:pt idx="83">
                  <c:v>2013.0</c:v>
                </c:pt>
                <c:pt idx="84">
                  <c:v>2014.0</c:v>
                </c:pt>
                <c:pt idx="85">
                  <c:v>2015.0</c:v>
                </c:pt>
              </c:numCache>
            </c:numRef>
          </c:cat>
          <c:val>
            <c:numRef>
              <c:f>'[1]efecto combinado'!$AP$57:$AP$142</c:f>
              <c:numCache>
                <c:formatCode>0.0</c:formatCode>
                <c:ptCount val="86"/>
                <c:pt idx="0">
                  <c:v>5.468132046073848</c:v>
                </c:pt>
                <c:pt idx="1">
                  <c:v>8.478492971877917</c:v>
                </c:pt>
                <c:pt idx="2">
                  <c:v>9.077761549555227</c:v>
                </c:pt>
                <c:pt idx="3">
                  <c:v>6.759419445555911</c:v>
                </c:pt>
                <c:pt idx="4">
                  <c:v>10.16496874178581</c:v>
                </c:pt>
                <c:pt idx="5">
                  <c:v>11.06777987691323</c:v>
                </c:pt>
                <c:pt idx="6">
                  <c:v>10.62153436417127</c:v>
                </c:pt>
                <c:pt idx="7">
                  <c:v>10.56934693097284</c:v>
                </c:pt>
                <c:pt idx="8">
                  <c:v>12.19015919206944</c:v>
                </c:pt>
                <c:pt idx="9">
                  <c:v>13.55513963547124</c:v>
                </c:pt>
                <c:pt idx="10">
                  <c:v>11.06717581108176</c:v>
                </c:pt>
                <c:pt idx="11">
                  <c:v>12.88610576160212</c:v>
                </c:pt>
                <c:pt idx="12">
                  <c:v>15.722418688202</c:v>
                </c:pt>
                <c:pt idx="13">
                  <c:v>16.19250181272446</c:v>
                </c:pt>
                <c:pt idx="14">
                  <c:v>18.91299988218308</c:v>
                </c:pt>
                <c:pt idx="15">
                  <c:v>11.51261929212593</c:v>
                </c:pt>
                <c:pt idx="16">
                  <c:v>14.01465657328951</c:v>
                </c:pt>
                <c:pt idx="17">
                  <c:v>8.145086154318567</c:v>
                </c:pt>
                <c:pt idx="18">
                  <c:v>-1.104229456117555</c:v>
                </c:pt>
                <c:pt idx="19">
                  <c:v>-2.82913012767402</c:v>
                </c:pt>
                <c:pt idx="20">
                  <c:v>-2.877790639013242</c:v>
                </c:pt>
                <c:pt idx="21">
                  <c:v>-1.25284037868825</c:v>
                </c:pt>
                <c:pt idx="22">
                  <c:v>-0.249880100166556</c:v>
                </c:pt>
                <c:pt idx="23">
                  <c:v>-5.934075374683473</c:v>
                </c:pt>
                <c:pt idx="24">
                  <c:v>-2.257727214117582</c:v>
                </c:pt>
                <c:pt idx="25">
                  <c:v>5.219798716707213</c:v>
                </c:pt>
                <c:pt idx="26">
                  <c:v>10.85115821352108</c:v>
                </c:pt>
                <c:pt idx="27">
                  <c:v>5.087738911895855</c:v>
                </c:pt>
                <c:pt idx="28">
                  <c:v>9.221016248137395</c:v>
                </c:pt>
                <c:pt idx="29">
                  <c:v>12.66978466987712</c:v>
                </c:pt>
                <c:pt idx="30">
                  <c:v>9.236207111572313</c:v>
                </c:pt>
                <c:pt idx="31">
                  <c:v>9.711441262423591</c:v>
                </c:pt>
                <c:pt idx="32">
                  <c:v>8.03248100813333</c:v>
                </c:pt>
                <c:pt idx="33">
                  <c:v>8.30650677293941</c:v>
                </c:pt>
                <c:pt idx="34">
                  <c:v>10.05538031727987</c:v>
                </c:pt>
                <c:pt idx="35">
                  <c:v>10.5771264482675</c:v>
                </c:pt>
                <c:pt idx="36">
                  <c:v>8.575478928875025</c:v>
                </c:pt>
                <c:pt idx="37">
                  <c:v>6.686584025617329</c:v>
                </c:pt>
                <c:pt idx="38">
                  <c:v>8.197024389872361</c:v>
                </c:pt>
                <c:pt idx="39">
                  <c:v>10.90892275769162</c:v>
                </c:pt>
                <c:pt idx="40">
                  <c:v>11.58038129241114</c:v>
                </c:pt>
                <c:pt idx="41">
                  <c:v>11.87241889824428</c:v>
                </c:pt>
                <c:pt idx="42">
                  <c:v>14.12259327315723</c:v>
                </c:pt>
                <c:pt idx="43">
                  <c:v>7.31846534009715</c:v>
                </c:pt>
                <c:pt idx="44">
                  <c:v>3.265667003447567</c:v>
                </c:pt>
                <c:pt idx="45">
                  <c:v>6.140688069658482</c:v>
                </c:pt>
                <c:pt idx="46">
                  <c:v>6.104106244661464</c:v>
                </c:pt>
                <c:pt idx="47">
                  <c:v>4.99105435854255</c:v>
                </c:pt>
                <c:pt idx="48">
                  <c:v>0.155330102033068</c:v>
                </c:pt>
                <c:pt idx="49">
                  <c:v>2.514372577949609</c:v>
                </c:pt>
                <c:pt idx="50">
                  <c:v>1.741384917260942</c:v>
                </c:pt>
                <c:pt idx="51">
                  <c:v>2.237112318702891</c:v>
                </c:pt>
                <c:pt idx="52">
                  <c:v>9.25551313300499</c:v>
                </c:pt>
                <c:pt idx="53">
                  <c:v>10.15419651341248</c:v>
                </c:pt>
                <c:pt idx="54">
                  <c:v>8.429218337205034</c:v>
                </c:pt>
                <c:pt idx="55">
                  <c:v>5.102373975942964</c:v>
                </c:pt>
                <c:pt idx="56">
                  <c:v>5.888226813303902</c:v>
                </c:pt>
                <c:pt idx="57">
                  <c:v>6.06310106063842</c:v>
                </c:pt>
                <c:pt idx="58">
                  <c:v>5.728304076673601</c:v>
                </c:pt>
                <c:pt idx="59">
                  <c:v>7.084403397572182</c:v>
                </c:pt>
                <c:pt idx="60">
                  <c:v>-0.0581402023532806</c:v>
                </c:pt>
                <c:pt idx="61">
                  <c:v>-0.693784242405361</c:v>
                </c:pt>
                <c:pt idx="62">
                  <c:v>-1.556384359689737</c:v>
                </c:pt>
                <c:pt idx="63">
                  <c:v>-2.001698526942677</c:v>
                </c:pt>
                <c:pt idx="64">
                  <c:v>-0.99637422885551</c:v>
                </c:pt>
                <c:pt idx="65">
                  <c:v>-1.329232005267222</c:v>
                </c:pt>
                <c:pt idx="66">
                  <c:v>1.104984205606094</c:v>
                </c:pt>
                <c:pt idx="67">
                  <c:v>3.38185724344419</c:v>
                </c:pt>
                <c:pt idx="68">
                  <c:v>2.767955500245566</c:v>
                </c:pt>
                <c:pt idx="69">
                  <c:v>0.0344314767777929</c:v>
                </c:pt>
                <c:pt idx="70">
                  <c:v>2.967141491283622</c:v>
                </c:pt>
                <c:pt idx="71">
                  <c:v>1.397898753458911</c:v>
                </c:pt>
                <c:pt idx="72">
                  <c:v>11.00705864832844</c:v>
                </c:pt>
                <c:pt idx="73">
                  <c:v>11.92603475223262</c:v>
                </c:pt>
                <c:pt idx="74">
                  <c:v>12.51300108249811</c:v>
                </c:pt>
                <c:pt idx="75">
                  <c:v>12.48252189438526</c:v>
                </c:pt>
                <c:pt idx="76">
                  <c:v>13.02829660793537</c:v>
                </c:pt>
                <c:pt idx="77">
                  <c:v>12.11654767906586</c:v>
                </c:pt>
                <c:pt idx="78">
                  <c:v>10.98399531100977</c:v>
                </c:pt>
                <c:pt idx="79">
                  <c:v>11.86027097551057</c:v>
                </c:pt>
                <c:pt idx="80">
                  <c:v>10.65845633753342</c:v>
                </c:pt>
                <c:pt idx="81">
                  <c:v>10.90067435533735</c:v>
                </c:pt>
                <c:pt idx="82">
                  <c:v>10.27145568627243</c:v>
                </c:pt>
                <c:pt idx="83">
                  <c:v>11.00900292074333</c:v>
                </c:pt>
                <c:pt idx="84">
                  <c:v>11.61343212753308</c:v>
                </c:pt>
                <c:pt idx="85">
                  <c:v>11.73399652367945</c:v>
                </c:pt>
              </c:numCache>
            </c:numRef>
          </c:val>
        </c:ser>
        <c:ser>
          <c:idx val="1"/>
          <c:order val="1"/>
          <c:tx>
            <c:v>Salario inferior a evolución en EEUU</c:v>
          </c:tx>
          <c:spPr>
            <a:solidFill>
              <a:srgbClr val="FF0000"/>
            </a:solidFill>
            <a:ln w="25400">
              <a:noFill/>
            </a:ln>
          </c:spPr>
          <c:invertIfNegative val="0"/>
          <c:cat>
            <c:numRef>
              <c:f>'[5]tasa de ganancia'!$A$56:$A$141</c:f>
              <c:numCache>
                <c:formatCode>General</c:formatCode>
                <c:ptCount val="86"/>
                <c:pt idx="0">
                  <c:v>1930.0</c:v>
                </c:pt>
                <c:pt idx="1">
                  <c:v>1931.0</c:v>
                </c:pt>
                <c:pt idx="2">
                  <c:v>1932.0</c:v>
                </c:pt>
                <c:pt idx="3">
                  <c:v>1933.0</c:v>
                </c:pt>
                <c:pt idx="4">
                  <c:v>1934.0</c:v>
                </c:pt>
                <c:pt idx="5">
                  <c:v>1935.0</c:v>
                </c:pt>
                <c:pt idx="6">
                  <c:v>1936.0</c:v>
                </c:pt>
                <c:pt idx="7">
                  <c:v>1937.0</c:v>
                </c:pt>
                <c:pt idx="8">
                  <c:v>1938.0</c:v>
                </c:pt>
                <c:pt idx="9">
                  <c:v>1939.0</c:v>
                </c:pt>
                <c:pt idx="10">
                  <c:v>1940.0</c:v>
                </c:pt>
                <c:pt idx="11">
                  <c:v>1941.0</c:v>
                </c:pt>
                <c:pt idx="12">
                  <c:v>1942.0</c:v>
                </c:pt>
                <c:pt idx="13">
                  <c:v>1943.0</c:v>
                </c:pt>
                <c:pt idx="14">
                  <c:v>1944.0</c:v>
                </c:pt>
                <c:pt idx="15">
                  <c:v>1945.0</c:v>
                </c:pt>
                <c:pt idx="16">
                  <c:v>1946.0</c:v>
                </c:pt>
                <c:pt idx="17">
                  <c:v>1947.0</c:v>
                </c:pt>
                <c:pt idx="18">
                  <c:v>1948.0</c:v>
                </c:pt>
                <c:pt idx="19">
                  <c:v>1949.0</c:v>
                </c:pt>
                <c:pt idx="20">
                  <c:v>1950.0</c:v>
                </c:pt>
                <c:pt idx="21">
                  <c:v>1951.0</c:v>
                </c:pt>
                <c:pt idx="22">
                  <c:v>1952.0</c:v>
                </c:pt>
                <c:pt idx="23">
                  <c:v>1953.0</c:v>
                </c:pt>
                <c:pt idx="24">
                  <c:v>1954.0</c:v>
                </c:pt>
                <c:pt idx="25">
                  <c:v>1955.0</c:v>
                </c:pt>
                <c:pt idx="26">
                  <c:v>1956.0</c:v>
                </c:pt>
                <c:pt idx="27">
                  <c:v>1957.0</c:v>
                </c:pt>
                <c:pt idx="28">
                  <c:v>1958.0</c:v>
                </c:pt>
                <c:pt idx="29">
                  <c:v>1959.0</c:v>
                </c:pt>
                <c:pt idx="30">
                  <c:v>1960.0</c:v>
                </c:pt>
                <c:pt idx="31">
                  <c:v>1961.0</c:v>
                </c:pt>
                <c:pt idx="32">
                  <c:v>1962.0</c:v>
                </c:pt>
                <c:pt idx="33">
                  <c:v>1963.0</c:v>
                </c:pt>
                <c:pt idx="34">
                  <c:v>1964.0</c:v>
                </c:pt>
                <c:pt idx="35">
                  <c:v>1965.0</c:v>
                </c:pt>
                <c:pt idx="36">
                  <c:v>1966.0</c:v>
                </c:pt>
                <c:pt idx="37">
                  <c:v>1967.0</c:v>
                </c:pt>
                <c:pt idx="38">
                  <c:v>1968.0</c:v>
                </c:pt>
                <c:pt idx="39">
                  <c:v>1969.0</c:v>
                </c:pt>
                <c:pt idx="40">
                  <c:v>1970.0</c:v>
                </c:pt>
                <c:pt idx="41">
                  <c:v>1971.0</c:v>
                </c:pt>
                <c:pt idx="42">
                  <c:v>1972.0</c:v>
                </c:pt>
                <c:pt idx="43">
                  <c:v>1973.0</c:v>
                </c:pt>
                <c:pt idx="44">
                  <c:v>1974.0</c:v>
                </c:pt>
                <c:pt idx="45">
                  <c:v>1975.0</c:v>
                </c:pt>
                <c:pt idx="46">
                  <c:v>1976.0</c:v>
                </c:pt>
                <c:pt idx="47">
                  <c:v>1977.0</c:v>
                </c:pt>
                <c:pt idx="48">
                  <c:v>1978.0</c:v>
                </c:pt>
                <c:pt idx="49">
                  <c:v>1979.0</c:v>
                </c:pt>
                <c:pt idx="50">
                  <c:v>1980.0</c:v>
                </c:pt>
                <c:pt idx="51">
                  <c:v>1981.0</c:v>
                </c:pt>
                <c:pt idx="52">
                  <c:v>1982.0</c:v>
                </c:pt>
                <c:pt idx="53">
                  <c:v>1983.0</c:v>
                </c:pt>
                <c:pt idx="54">
                  <c:v>1984.0</c:v>
                </c:pt>
                <c:pt idx="55">
                  <c:v>1985.0</c:v>
                </c:pt>
                <c:pt idx="56">
                  <c:v>1986.0</c:v>
                </c:pt>
                <c:pt idx="57">
                  <c:v>1987.0</c:v>
                </c:pt>
                <c:pt idx="58">
                  <c:v>1988.0</c:v>
                </c:pt>
                <c:pt idx="59">
                  <c:v>1989.0</c:v>
                </c:pt>
                <c:pt idx="60">
                  <c:v>1990.0</c:v>
                </c:pt>
                <c:pt idx="61">
                  <c:v>1991.0</c:v>
                </c:pt>
                <c:pt idx="62">
                  <c:v>1992.0</c:v>
                </c:pt>
                <c:pt idx="63">
                  <c:v>1993.0</c:v>
                </c:pt>
                <c:pt idx="64">
                  <c:v>1994.0</c:v>
                </c:pt>
                <c:pt idx="65">
                  <c:v>1995.0</c:v>
                </c:pt>
                <c:pt idx="66">
                  <c:v>1996.0</c:v>
                </c:pt>
                <c:pt idx="67">
                  <c:v>1997.0</c:v>
                </c:pt>
                <c:pt idx="68">
                  <c:v>1998.0</c:v>
                </c:pt>
                <c:pt idx="69">
                  <c:v>1999.0</c:v>
                </c:pt>
                <c:pt idx="70">
                  <c:v>2000.0</c:v>
                </c:pt>
                <c:pt idx="71">
                  <c:v>2001.0</c:v>
                </c:pt>
                <c:pt idx="72">
                  <c:v>2002.0</c:v>
                </c:pt>
                <c:pt idx="73">
                  <c:v>2003.0</c:v>
                </c:pt>
                <c:pt idx="74">
                  <c:v>2004.0</c:v>
                </c:pt>
                <c:pt idx="75">
                  <c:v>2005.0</c:v>
                </c:pt>
                <c:pt idx="76">
                  <c:v>2006.0</c:v>
                </c:pt>
                <c:pt idx="77">
                  <c:v>2007.0</c:v>
                </c:pt>
                <c:pt idx="78">
                  <c:v>2008.0</c:v>
                </c:pt>
                <c:pt idx="79">
                  <c:v>2009.0</c:v>
                </c:pt>
                <c:pt idx="80">
                  <c:v>2010.0</c:v>
                </c:pt>
                <c:pt idx="81">
                  <c:v>2011.0</c:v>
                </c:pt>
                <c:pt idx="82">
                  <c:v>2012.0</c:v>
                </c:pt>
                <c:pt idx="83">
                  <c:v>2013.0</c:v>
                </c:pt>
                <c:pt idx="84">
                  <c:v>2014.0</c:v>
                </c:pt>
                <c:pt idx="85">
                  <c:v>2015.0</c:v>
                </c:pt>
              </c:numCache>
            </c:numRef>
          </c:cat>
          <c:val>
            <c:numRef>
              <c:f>'[1]efecto combinado'!$AO$57:$AO$142</c:f>
              <c:numCache>
                <c:formatCode>General</c:formatCode>
                <c:ptCount val="86"/>
                <c:pt idx="45" formatCode="0.0">
                  <c:v>1.096010922294365</c:v>
                </c:pt>
                <c:pt idx="46" formatCode="0.0">
                  <c:v>8.547643104579901</c:v>
                </c:pt>
                <c:pt idx="47" formatCode="0.0">
                  <c:v>9.577316413491776</c:v>
                </c:pt>
                <c:pt idx="48" formatCode="0.0">
                  <c:v>10.10969837446841</c:v>
                </c:pt>
                <c:pt idx="49" formatCode="0.0">
                  <c:v>6.445502058586237</c:v>
                </c:pt>
                <c:pt idx="50" formatCode="0.0">
                  <c:v>4.36582553878416</c:v>
                </c:pt>
                <c:pt idx="51" formatCode="0.0">
                  <c:v>6.802040645427271</c:v>
                </c:pt>
                <c:pt idx="52" formatCode="0.0">
                  <c:v>5.559136862777395</c:v>
                </c:pt>
                <c:pt idx="53" formatCode="0.0">
                  <c:v>3.494601880082817</c:v>
                </c:pt>
                <c:pt idx="54" formatCode="0.0">
                  <c:v>0.130452351075643</c:v>
                </c:pt>
                <c:pt idx="55" formatCode="0.0">
                  <c:v>2.455331988938251</c:v>
                </c:pt>
                <c:pt idx="56" formatCode="0.0">
                  <c:v>2.184095351228926</c:v>
                </c:pt>
                <c:pt idx="57" formatCode="0.0">
                  <c:v>3.000212554872433</c:v>
                </c:pt>
                <c:pt idx="58" formatCode="0.0">
                  <c:v>3.177636171267422</c:v>
                </c:pt>
                <c:pt idx="59" formatCode="0.0">
                  <c:v>4.026298612007603</c:v>
                </c:pt>
                <c:pt idx="60" formatCode="0.0">
                  <c:v>4.520192604473518</c:v>
                </c:pt>
                <c:pt idx="61" formatCode="0.0">
                  <c:v>7.183486263305973</c:v>
                </c:pt>
                <c:pt idx="62" formatCode="0.0">
                  <c:v>8.244858250139831</c:v>
                </c:pt>
                <c:pt idx="63" formatCode="0.0">
                  <c:v>8.728790352527685</c:v>
                </c:pt>
                <c:pt idx="64" formatCode="0.0">
                  <c:v>8.436419562452616</c:v>
                </c:pt>
                <c:pt idx="65" formatCode="0.0">
                  <c:v>8.437748530859425</c:v>
                </c:pt>
                <c:pt idx="66" formatCode="0.0">
                  <c:v>7.923000569711196</c:v>
                </c:pt>
                <c:pt idx="67" formatCode="0.0">
                  <c:v>7.904166570293447</c:v>
                </c:pt>
                <c:pt idx="68" formatCode="0.0">
                  <c:v>7.819413970997451</c:v>
                </c:pt>
                <c:pt idx="69" formatCode="0.0">
                  <c:v>7.46159085350873</c:v>
                </c:pt>
                <c:pt idx="70" formatCode="0.0">
                  <c:v>6.57172566389097</c:v>
                </c:pt>
                <c:pt idx="71" formatCode="0.0">
                  <c:v>6.07566722837067</c:v>
                </c:pt>
                <c:pt idx="72" formatCode="0.0">
                  <c:v>7.639070693472948</c:v>
                </c:pt>
                <c:pt idx="73" formatCode="0.0">
                  <c:v>6.4635900535046</c:v>
                </c:pt>
                <c:pt idx="74" formatCode="0.0">
                  <c:v>4.878323577053454</c:v>
                </c:pt>
                <c:pt idx="75" formatCode="0.0">
                  <c:v>4.857781993503263</c:v>
                </c:pt>
                <c:pt idx="76" formatCode="0.0">
                  <c:v>3.66702622155713</c:v>
                </c:pt>
                <c:pt idx="77" formatCode="0.0">
                  <c:v>3.296207487361478</c:v>
                </c:pt>
                <c:pt idx="78" formatCode="0.0">
                  <c:v>2.98778061163988</c:v>
                </c:pt>
                <c:pt idx="79" formatCode="0.0">
                  <c:v>2.842074480592275</c:v>
                </c:pt>
                <c:pt idx="80" formatCode="0.0">
                  <c:v>2.53168586581004</c:v>
                </c:pt>
                <c:pt idx="81" formatCode="0.0">
                  <c:v>1.78351061562457</c:v>
                </c:pt>
                <c:pt idx="82" formatCode="0.0">
                  <c:v>1.361199138499163</c:v>
                </c:pt>
                <c:pt idx="83" formatCode="0.0">
                  <c:v>1.291540099199713</c:v>
                </c:pt>
                <c:pt idx="84" formatCode="0.0">
                  <c:v>2.166636619386475</c:v>
                </c:pt>
                <c:pt idx="85" formatCode="0.0">
                  <c:v>2.013069969993742</c:v>
                </c:pt>
              </c:numCache>
            </c:numRef>
          </c:val>
        </c:ser>
        <c:ser>
          <c:idx val="0"/>
          <c:order val="2"/>
          <c:tx>
            <c:v>Renta de la tierra agraria</c:v>
          </c:tx>
          <c:spPr>
            <a:solidFill>
              <a:srgbClr val="00B050"/>
            </a:solidFill>
            <a:ln w="25400">
              <a:noFill/>
            </a:ln>
          </c:spPr>
          <c:invertIfNegative val="0"/>
          <c:cat>
            <c:numRef>
              <c:f>'[5]tasa de ganancia'!$A$56:$A$141</c:f>
              <c:numCache>
                <c:formatCode>General</c:formatCode>
                <c:ptCount val="86"/>
                <c:pt idx="0">
                  <c:v>1930.0</c:v>
                </c:pt>
                <c:pt idx="1">
                  <c:v>1931.0</c:v>
                </c:pt>
                <c:pt idx="2">
                  <c:v>1932.0</c:v>
                </c:pt>
                <c:pt idx="3">
                  <c:v>1933.0</c:v>
                </c:pt>
                <c:pt idx="4">
                  <c:v>1934.0</c:v>
                </c:pt>
                <c:pt idx="5">
                  <c:v>1935.0</c:v>
                </c:pt>
                <c:pt idx="6">
                  <c:v>1936.0</c:v>
                </c:pt>
                <c:pt idx="7">
                  <c:v>1937.0</c:v>
                </c:pt>
                <c:pt idx="8">
                  <c:v>1938.0</c:v>
                </c:pt>
                <c:pt idx="9">
                  <c:v>1939.0</c:v>
                </c:pt>
                <c:pt idx="10">
                  <c:v>1940.0</c:v>
                </c:pt>
                <c:pt idx="11">
                  <c:v>1941.0</c:v>
                </c:pt>
                <c:pt idx="12">
                  <c:v>1942.0</c:v>
                </c:pt>
                <c:pt idx="13">
                  <c:v>1943.0</c:v>
                </c:pt>
                <c:pt idx="14">
                  <c:v>1944.0</c:v>
                </c:pt>
                <c:pt idx="15">
                  <c:v>1945.0</c:v>
                </c:pt>
                <c:pt idx="16">
                  <c:v>1946.0</c:v>
                </c:pt>
                <c:pt idx="17">
                  <c:v>1947.0</c:v>
                </c:pt>
                <c:pt idx="18">
                  <c:v>1948.0</c:v>
                </c:pt>
                <c:pt idx="19">
                  <c:v>1949.0</c:v>
                </c:pt>
                <c:pt idx="20">
                  <c:v>1950.0</c:v>
                </c:pt>
                <c:pt idx="21">
                  <c:v>1951.0</c:v>
                </c:pt>
                <c:pt idx="22">
                  <c:v>1952.0</c:v>
                </c:pt>
                <c:pt idx="23">
                  <c:v>1953.0</c:v>
                </c:pt>
                <c:pt idx="24">
                  <c:v>1954.0</c:v>
                </c:pt>
                <c:pt idx="25">
                  <c:v>1955.0</c:v>
                </c:pt>
                <c:pt idx="26">
                  <c:v>1956.0</c:v>
                </c:pt>
                <c:pt idx="27">
                  <c:v>1957.0</c:v>
                </c:pt>
                <c:pt idx="28">
                  <c:v>1958.0</c:v>
                </c:pt>
                <c:pt idx="29">
                  <c:v>1959.0</c:v>
                </c:pt>
                <c:pt idx="30">
                  <c:v>1960.0</c:v>
                </c:pt>
                <c:pt idx="31">
                  <c:v>1961.0</c:v>
                </c:pt>
                <c:pt idx="32">
                  <c:v>1962.0</c:v>
                </c:pt>
                <c:pt idx="33">
                  <c:v>1963.0</c:v>
                </c:pt>
                <c:pt idx="34">
                  <c:v>1964.0</c:v>
                </c:pt>
                <c:pt idx="35">
                  <c:v>1965.0</c:v>
                </c:pt>
                <c:pt idx="36">
                  <c:v>1966.0</c:v>
                </c:pt>
                <c:pt idx="37">
                  <c:v>1967.0</c:v>
                </c:pt>
                <c:pt idx="38">
                  <c:v>1968.0</c:v>
                </c:pt>
                <c:pt idx="39">
                  <c:v>1969.0</c:v>
                </c:pt>
                <c:pt idx="40">
                  <c:v>1970.0</c:v>
                </c:pt>
                <c:pt idx="41">
                  <c:v>1971.0</c:v>
                </c:pt>
                <c:pt idx="42">
                  <c:v>1972.0</c:v>
                </c:pt>
                <c:pt idx="43">
                  <c:v>1973.0</c:v>
                </c:pt>
                <c:pt idx="44">
                  <c:v>1974.0</c:v>
                </c:pt>
                <c:pt idx="45">
                  <c:v>1975.0</c:v>
                </c:pt>
                <c:pt idx="46">
                  <c:v>1976.0</c:v>
                </c:pt>
                <c:pt idx="47">
                  <c:v>1977.0</c:v>
                </c:pt>
                <c:pt idx="48">
                  <c:v>1978.0</c:v>
                </c:pt>
                <c:pt idx="49">
                  <c:v>1979.0</c:v>
                </c:pt>
                <c:pt idx="50">
                  <c:v>1980.0</c:v>
                </c:pt>
                <c:pt idx="51">
                  <c:v>1981.0</c:v>
                </c:pt>
                <c:pt idx="52">
                  <c:v>1982.0</c:v>
                </c:pt>
                <c:pt idx="53">
                  <c:v>1983.0</c:v>
                </c:pt>
                <c:pt idx="54">
                  <c:v>1984.0</c:v>
                </c:pt>
                <c:pt idx="55">
                  <c:v>1985.0</c:v>
                </c:pt>
                <c:pt idx="56">
                  <c:v>1986.0</c:v>
                </c:pt>
                <c:pt idx="57">
                  <c:v>1987.0</c:v>
                </c:pt>
                <c:pt idx="58">
                  <c:v>1988.0</c:v>
                </c:pt>
                <c:pt idx="59">
                  <c:v>1989.0</c:v>
                </c:pt>
                <c:pt idx="60">
                  <c:v>1990.0</c:v>
                </c:pt>
                <c:pt idx="61">
                  <c:v>1991.0</c:v>
                </c:pt>
                <c:pt idx="62">
                  <c:v>1992.0</c:v>
                </c:pt>
                <c:pt idx="63">
                  <c:v>1993.0</c:v>
                </c:pt>
                <c:pt idx="64">
                  <c:v>1994.0</c:v>
                </c:pt>
                <c:pt idx="65">
                  <c:v>1995.0</c:v>
                </c:pt>
                <c:pt idx="66">
                  <c:v>1996.0</c:v>
                </c:pt>
                <c:pt idx="67">
                  <c:v>1997.0</c:v>
                </c:pt>
                <c:pt idx="68">
                  <c:v>1998.0</c:v>
                </c:pt>
                <c:pt idx="69">
                  <c:v>1999.0</c:v>
                </c:pt>
                <c:pt idx="70">
                  <c:v>2000.0</c:v>
                </c:pt>
                <c:pt idx="71">
                  <c:v>2001.0</c:v>
                </c:pt>
                <c:pt idx="72">
                  <c:v>2002.0</c:v>
                </c:pt>
                <c:pt idx="73">
                  <c:v>2003.0</c:v>
                </c:pt>
                <c:pt idx="74">
                  <c:v>2004.0</c:v>
                </c:pt>
                <c:pt idx="75">
                  <c:v>2005.0</c:v>
                </c:pt>
                <c:pt idx="76">
                  <c:v>2006.0</c:v>
                </c:pt>
                <c:pt idx="77">
                  <c:v>2007.0</c:v>
                </c:pt>
                <c:pt idx="78">
                  <c:v>2008.0</c:v>
                </c:pt>
                <c:pt idx="79">
                  <c:v>2009.0</c:v>
                </c:pt>
                <c:pt idx="80">
                  <c:v>2010.0</c:v>
                </c:pt>
                <c:pt idx="81">
                  <c:v>2011.0</c:v>
                </c:pt>
                <c:pt idx="82">
                  <c:v>2012.0</c:v>
                </c:pt>
                <c:pt idx="83">
                  <c:v>2013.0</c:v>
                </c:pt>
                <c:pt idx="84">
                  <c:v>2014.0</c:v>
                </c:pt>
                <c:pt idx="85">
                  <c:v>2015.0</c:v>
                </c:pt>
              </c:numCache>
            </c:numRef>
          </c:cat>
          <c:val>
            <c:numRef>
              <c:f>'[1]efecto combinado'!$AN$57:$AN$142</c:f>
              <c:numCache>
                <c:formatCode>0.0</c:formatCode>
                <c:ptCount val="86"/>
                <c:pt idx="0">
                  <c:v>1.477373465182891</c:v>
                </c:pt>
                <c:pt idx="1">
                  <c:v>-1.917358326748884</c:v>
                </c:pt>
                <c:pt idx="2">
                  <c:v>-2.659502063161494</c:v>
                </c:pt>
                <c:pt idx="3">
                  <c:v>-0.395425315204664</c:v>
                </c:pt>
                <c:pt idx="4">
                  <c:v>-1.277152926774632</c:v>
                </c:pt>
                <c:pt idx="5">
                  <c:v>-1.414922549993432</c:v>
                </c:pt>
                <c:pt idx="6">
                  <c:v>0.658009058055877</c:v>
                </c:pt>
                <c:pt idx="7">
                  <c:v>0.13806350463409</c:v>
                </c:pt>
                <c:pt idx="8">
                  <c:v>-0.514442670708641</c:v>
                </c:pt>
                <c:pt idx="9">
                  <c:v>-0.351574813336426</c:v>
                </c:pt>
                <c:pt idx="10">
                  <c:v>-0.419517783662483</c:v>
                </c:pt>
                <c:pt idx="11">
                  <c:v>-0.761918233064697</c:v>
                </c:pt>
                <c:pt idx="12">
                  <c:v>0.0859207154441728</c:v>
                </c:pt>
                <c:pt idx="13">
                  <c:v>1.370054436089891</c:v>
                </c:pt>
                <c:pt idx="14">
                  <c:v>2.599035072749542</c:v>
                </c:pt>
                <c:pt idx="15">
                  <c:v>3.65133321637044</c:v>
                </c:pt>
                <c:pt idx="16">
                  <c:v>4.385762241613817</c:v>
                </c:pt>
                <c:pt idx="17">
                  <c:v>5.82549079171944</c:v>
                </c:pt>
                <c:pt idx="18">
                  <c:v>7.827841859667005</c:v>
                </c:pt>
                <c:pt idx="19">
                  <c:v>6.627893790091781</c:v>
                </c:pt>
                <c:pt idx="20">
                  <c:v>5.789172031572624</c:v>
                </c:pt>
                <c:pt idx="21">
                  <c:v>8.308105684449271</c:v>
                </c:pt>
                <c:pt idx="22">
                  <c:v>4.788902658972934</c:v>
                </c:pt>
                <c:pt idx="23">
                  <c:v>11.8016212135956</c:v>
                </c:pt>
                <c:pt idx="24">
                  <c:v>8.898408448161468</c:v>
                </c:pt>
                <c:pt idx="25">
                  <c:v>6.218284173594381</c:v>
                </c:pt>
                <c:pt idx="26">
                  <c:v>2.20358756961404</c:v>
                </c:pt>
                <c:pt idx="27">
                  <c:v>3.516200179437682</c:v>
                </c:pt>
                <c:pt idx="28">
                  <c:v>4.522489254830929</c:v>
                </c:pt>
                <c:pt idx="29">
                  <c:v>1.076940769793157</c:v>
                </c:pt>
                <c:pt idx="30">
                  <c:v>1.769738743188815</c:v>
                </c:pt>
                <c:pt idx="31">
                  <c:v>1.830285859982861</c:v>
                </c:pt>
                <c:pt idx="32">
                  <c:v>1.708502045794152</c:v>
                </c:pt>
                <c:pt idx="33">
                  <c:v>1.190490128438851</c:v>
                </c:pt>
                <c:pt idx="34">
                  <c:v>1.903135994372348</c:v>
                </c:pt>
                <c:pt idx="35">
                  <c:v>1.925209755400708</c:v>
                </c:pt>
                <c:pt idx="36">
                  <c:v>2.357085395645897</c:v>
                </c:pt>
                <c:pt idx="37">
                  <c:v>1.65575775266676</c:v>
                </c:pt>
                <c:pt idx="38">
                  <c:v>1.607096666939519</c:v>
                </c:pt>
                <c:pt idx="39">
                  <c:v>0.953831877500713</c:v>
                </c:pt>
                <c:pt idx="40">
                  <c:v>0.711717010670601</c:v>
                </c:pt>
                <c:pt idx="41">
                  <c:v>1.429722202725734</c:v>
                </c:pt>
                <c:pt idx="42">
                  <c:v>1.048845712908542</c:v>
                </c:pt>
                <c:pt idx="43">
                  <c:v>3.985406846312708</c:v>
                </c:pt>
                <c:pt idx="44">
                  <c:v>5.174350772596161</c:v>
                </c:pt>
                <c:pt idx="45">
                  <c:v>3.143786333898944</c:v>
                </c:pt>
                <c:pt idx="46">
                  <c:v>2.081869671791718</c:v>
                </c:pt>
                <c:pt idx="47">
                  <c:v>2.028316729699248</c:v>
                </c:pt>
                <c:pt idx="48">
                  <c:v>3.858868872469243</c:v>
                </c:pt>
                <c:pt idx="49">
                  <c:v>5.190716122077504</c:v>
                </c:pt>
                <c:pt idx="50">
                  <c:v>5.476050585175997</c:v>
                </c:pt>
                <c:pt idx="51">
                  <c:v>4.081294055577433</c:v>
                </c:pt>
                <c:pt idx="52">
                  <c:v>0.369083871310741</c:v>
                </c:pt>
                <c:pt idx="53">
                  <c:v>0.234160488637749</c:v>
                </c:pt>
                <c:pt idx="54">
                  <c:v>0.662116622408418</c:v>
                </c:pt>
                <c:pt idx="55">
                  <c:v>0.605476650055093</c:v>
                </c:pt>
                <c:pt idx="56">
                  <c:v>0.560003527733226</c:v>
                </c:pt>
                <c:pt idx="57">
                  <c:v>0.296463221130732</c:v>
                </c:pt>
                <c:pt idx="58">
                  <c:v>0.787463245527833</c:v>
                </c:pt>
                <c:pt idx="59">
                  <c:v>0.32866338043971</c:v>
                </c:pt>
                <c:pt idx="60">
                  <c:v>2.956444250841759</c:v>
                </c:pt>
                <c:pt idx="61">
                  <c:v>2.962389156934757</c:v>
                </c:pt>
                <c:pt idx="62">
                  <c:v>3.210788127312473</c:v>
                </c:pt>
                <c:pt idx="63">
                  <c:v>2.960062707851176</c:v>
                </c:pt>
                <c:pt idx="64">
                  <c:v>3.03245470164548</c:v>
                </c:pt>
                <c:pt idx="65">
                  <c:v>3.748797590870591</c:v>
                </c:pt>
                <c:pt idx="66">
                  <c:v>3.465798515229668</c:v>
                </c:pt>
                <c:pt idx="67">
                  <c:v>3.300546277717189</c:v>
                </c:pt>
                <c:pt idx="68">
                  <c:v>3.40641736889485</c:v>
                </c:pt>
                <c:pt idx="69">
                  <c:v>3.351955258890006</c:v>
                </c:pt>
                <c:pt idx="70">
                  <c:v>2.648407030656012</c:v>
                </c:pt>
                <c:pt idx="71">
                  <c:v>2.873344237328072</c:v>
                </c:pt>
                <c:pt idx="72">
                  <c:v>-0.64369418452029</c:v>
                </c:pt>
                <c:pt idx="73">
                  <c:v>0.412807221061844</c:v>
                </c:pt>
                <c:pt idx="74">
                  <c:v>0.356109776000456</c:v>
                </c:pt>
                <c:pt idx="75">
                  <c:v>0.657608530232391</c:v>
                </c:pt>
                <c:pt idx="76">
                  <c:v>0.582296739709513</c:v>
                </c:pt>
                <c:pt idx="77">
                  <c:v>1.359503320407633</c:v>
                </c:pt>
                <c:pt idx="78">
                  <c:v>2.717211781391574</c:v>
                </c:pt>
                <c:pt idx="79">
                  <c:v>1.76060804264182</c:v>
                </c:pt>
                <c:pt idx="80">
                  <c:v>3.385412073264304</c:v>
                </c:pt>
                <c:pt idx="81">
                  <c:v>4.117032667728905</c:v>
                </c:pt>
                <c:pt idx="82">
                  <c:v>4.511363539833928</c:v>
                </c:pt>
                <c:pt idx="83">
                  <c:v>3.89710294995121</c:v>
                </c:pt>
                <c:pt idx="84">
                  <c:v>3.344819589364921</c:v>
                </c:pt>
                <c:pt idx="85">
                  <c:v>3.089259026449702</c:v>
                </c:pt>
              </c:numCache>
            </c:numRef>
          </c:val>
        </c:ser>
        <c:dLbls>
          <c:showLegendKey val="0"/>
          <c:showVal val="0"/>
          <c:showCatName val="0"/>
          <c:showSerName val="0"/>
          <c:showPercent val="0"/>
          <c:showBubbleSize val="0"/>
        </c:dLbls>
        <c:gapWidth val="0"/>
        <c:overlap val="100"/>
        <c:axId val="2144316720"/>
        <c:axId val="2143604656"/>
      </c:barChart>
      <c:catAx>
        <c:axId val="2144316720"/>
        <c:scaling>
          <c:orientation val="minMax"/>
        </c:scaling>
        <c:delete val="0"/>
        <c:axPos val="b"/>
        <c:title>
          <c:tx>
            <c:rich>
              <a:bodyPr/>
              <a:lstStyle/>
              <a:p>
                <a:pPr>
                  <a:defRPr sz="800" b="0" i="0" u="none" strike="noStrike" baseline="0">
                    <a:solidFill>
                      <a:srgbClr val="000000"/>
                    </a:solidFill>
                    <a:latin typeface="Arial"/>
                    <a:ea typeface="Arial"/>
                    <a:cs typeface="Arial"/>
                  </a:defRPr>
                </a:pPr>
                <a:r>
                  <a:rPr lang="es-ES_tradnl"/>
                  <a:t>Fuente: Cuadros 1, 3 y B.28</a:t>
                </a:r>
              </a:p>
            </c:rich>
          </c:tx>
          <c:layout>
            <c:manualLayout>
              <c:xMode val="edge"/>
              <c:yMode val="edge"/>
              <c:x val="0.343249464506592"/>
              <c:y val="0.91289201349831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mn-lt"/>
                <a:ea typeface="Arial"/>
                <a:cs typeface="Arial"/>
              </a:defRPr>
            </a:pPr>
            <a:endParaRPr lang="es-ES_tradnl"/>
          </a:p>
        </c:txPr>
        <c:crossAx val="2143604656"/>
        <c:crosses val="autoZero"/>
        <c:auto val="0"/>
        <c:lblAlgn val="ctr"/>
        <c:lblOffset val="100"/>
        <c:tickLblSkip val="5"/>
        <c:tickMarkSkip val="5"/>
        <c:noMultiLvlLbl val="0"/>
      </c:catAx>
      <c:valAx>
        <c:axId val="2143604656"/>
        <c:scaling>
          <c:orientation val="minMax"/>
          <c:max val="25.0"/>
          <c:min val="-5.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n-lt"/>
                <a:ea typeface="Arial"/>
                <a:cs typeface="Arial"/>
              </a:defRPr>
            </a:pPr>
            <a:endParaRPr lang="es-ES_tradnl"/>
          </a:p>
        </c:txPr>
        <c:crossAx val="2144316720"/>
        <c:crosses val="autoZero"/>
        <c:crossBetween val="between"/>
        <c:majorUnit val="5.0"/>
      </c:valAx>
      <c:spPr>
        <a:noFill/>
        <a:ln w="3175">
          <a:solidFill>
            <a:srgbClr val="000000"/>
          </a:solidFill>
          <a:prstDash val="solid"/>
        </a:ln>
      </c:spPr>
    </c:plotArea>
    <c:legend>
      <c:legendPos val="b"/>
      <c:layout>
        <c:manualLayout>
          <c:xMode val="edge"/>
          <c:yMode val="edge"/>
          <c:x val="0.0"/>
          <c:y val="0.839533558305212"/>
          <c:w val="1.0"/>
          <c:h val="0.160466441694788"/>
        </c:manualLayout>
      </c:layout>
      <c:overlay val="0"/>
      <c:spPr>
        <a:solidFill>
          <a:srgbClr val="FFFFFF"/>
        </a:solidFill>
        <a:ln w="25400">
          <a:noFill/>
        </a:ln>
      </c:spPr>
      <c:txPr>
        <a:bodyPr/>
        <a:lstStyle/>
        <a:p>
          <a:pPr>
            <a:defRPr sz="1400" b="0" i="0" u="none" strike="noStrike" baseline="0">
              <a:solidFill>
                <a:srgbClr val="000000"/>
              </a:solidFill>
              <a:latin typeface="+mn-lt"/>
              <a:ea typeface="Arial"/>
              <a:cs typeface="Arial"/>
            </a:defRPr>
          </a:pPr>
          <a:endParaRPr lang="es-ES_tradnl"/>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Deuda pública externa</c:v>
          </c:tx>
          <c:spPr>
            <a:ln w="38100">
              <a:solidFill>
                <a:srgbClr val="FF0000"/>
              </a:solidFill>
            </a:ln>
          </c:spPr>
          <c:marker>
            <c:symbol val="none"/>
          </c:marker>
          <c:cat>
            <c:numRef>
              <c:f>'[6]flujo BP 61-05'!$A$10:$A$63</c:f>
              <c:numCache>
                <c:formatCode>General</c:formatCode>
                <c:ptCount val="54"/>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numCache>
            </c:numRef>
          </c:cat>
          <c:val>
            <c:numRef>
              <c:f>'[6]flujo BP 61-05'!$AZ$10:$AZ$63</c:f>
              <c:numCache>
                <c:formatCode>0</c:formatCode>
                <c:ptCount val="54"/>
                <c:pt idx="0">
                  <c:v>329.2984869269902</c:v>
                </c:pt>
                <c:pt idx="1">
                  <c:v>747.8780609127637</c:v>
                </c:pt>
                <c:pt idx="2">
                  <c:v>1306.79377389286</c:v>
                </c:pt>
                <c:pt idx="3">
                  <c:v>1544.03622326427</c:v>
                </c:pt>
                <c:pt idx="4">
                  <c:v>465.653489980532</c:v>
                </c:pt>
                <c:pt idx="5">
                  <c:v>-29.65961925391025</c:v>
                </c:pt>
                <c:pt idx="6">
                  <c:v>153.134215854064</c:v>
                </c:pt>
                <c:pt idx="7">
                  <c:v>-780.793372356786</c:v>
                </c:pt>
                <c:pt idx="8">
                  <c:v>-1457.37988518274</c:v>
                </c:pt>
                <c:pt idx="9">
                  <c:v>-911.010991670838</c:v>
                </c:pt>
                <c:pt idx="10">
                  <c:v>-1506.579042817222</c:v>
                </c:pt>
                <c:pt idx="11">
                  <c:v>-4295.023788614762</c:v>
                </c:pt>
                <c:pt idx="12">
                  <c:v>-6372.104802830007</c:v>
                </c:pt>
                <c:pt idx="13">
                  <c:v>-6174.987570723371</c:v>
                </c:pt>
                <c:pt idx="14">
                  <c:v>-7756.669998690005</c:v>
                </c:pt>
                <c:pt idx="15">
                  <c:v>-12694.30135840796</c:v>
                </c:pt>
                <c:pt idx="16">
                  <c:v>-12820.66879482414</c:v>
                </c:pt>
                <c:pt idx="17">
                  <c:v>-8485.859429971066</c:v>
                </c:pt>
                <c:pt idx="18">
                  <c:v>-8149.417844231531</c:v>
                </c:pt>
                <c:pt idx="19">
                  <c:v>-8890.40082525288</c:v>
                </c:pt>
                <c:pt idx="20">
                  <c:v>-6839.090825394172</c:v>
                </c:pt>
                <c:pt idx="21">
                  <c:v>-967.7735718894337</c:v>
                </c:pt>
                <c:pt idx="22">
                  <c:v>1987.915637485022</c:v>
                </c:pt>
                <c:pt idx="23">
                  <c:v>1889.209854093833</c:v>
                </c:pt>
                <c:pt idx="24">
                  <c:v>408.4510605849532</c:v>
                </c:pt>
                <c:pt idx="25">
                  <c:v>-3630.785365745366</c:v>
                </c:pt>
                <c:pt idx="26">
                  <c:v>-4948.477662633276</c:v>
                </c:pt>
                <c:pt idx="27">
                  <c:v>-7381.830527162685</c:v>
                </c:pt>
                <c:pt idx="28">
                  <c:v>-8092.83692215992</c:v>
                </c:pt>
                <c:pt idx="29">
                  <c:v>-11003.49566791216</c:v>
                </c:pt>
                <c:pt idx="30">
                  <c:v>-3556.388397458566</c:v>
                </c:pt>
                <c:pt idx="31">
                  <c:v>-7548.217004015942</c:v>
                </c:pt>
                <c:pt idx="32">
                  <c:v>-4219.030331351583</c:v>
                </c:pt>
                <c:pt idx="33">
                  <c:v>-2865.462410298952</c:v>
                </c:pt>
                <c:pt idx="34">
                  <c:v>2090.587525724669</c:v>
                </c:pt>
                <c:pt idx="35">
                  <c:v>9424.566818267689</c:v>
                </c:pt>
                <c:pt idx="36">
                  <c:v>12668.6702014254</c:v>
                </c:pt>
                <c:pt idx="37">
                  <c:v>18141.36840094572</c:v>
                </c:pt>
                <c:pt idx="38">
                  <c:v>20617.97346105484</c:v>
                </c:pt>
                <c:pt idx="39">
                  <c:v>22709.45415555523</c:v>
                </c:pt>
                <c:pt idx="40">
                  <c:v>23613.05942270115</c:v>
                </c:pt>
                <c:pt idx="41">
                  <c:v>18589.36777454081</c:v>
                </c:pt>
                <c:pt idx="42">
                  <c:v>16257.49686131878</c:v>
                </c:pt>
                <c:pt idx="43">
                  <c:v>13242.7570179258</c:v>
                </c:pt>
                <c:pt idx="44">
                  <c:v>9650.68223685097</c:v>
                </c:pt>
                <c:pt idx="45">
                  <c:v>2139.992527395661</c:v>
                </c:pt>
                <c:pt idx="46">
                  <c:v>5112.847088126638</c:v>
                </c:pt>
                <c:pt idx="47">
                  <c:v>5459.920437306811</c:v>
                </c:pt>
                <c:pt idx="48">
                  <c:v>2434.270212365758</c:v>
                </c:pt>
                <c:pt idx="49">
                  <c:v>-587.9499709646051</c:v>
                </c:pt>
                <c:pt idx="50">
                  <c:v>-98.88128853170707</c:v>
                </c:pt>
                <c:pt idx="51">
                  <c:v>-6618.100296888364</c:v>
                </c:pt>
                <c:pt idx="52">
                  <c:v>-9413.982317307123</c:v>
                </c:pt>
                <c:pt idx="53">
                  <c:v>-4576.177218517982</c:v>
                </c:pt>
              </c:numCache>
            </c:numRef>
          </c:val>
          <c:smooth val="0"/>
        </c:ser>
        <c:dLbls>
          <c:showLegendKey val="0"/>
          <c:showVal val="0"/>
          <c:showCatName val="0"/>
          <c:showSerName val="0"/>
          <c:showPercent val="0"/>
          <c:showBubbleSize val="0"/>
        </c:dLbls>
        <c:marker val="1"/>
        <c:smooth val="0"/>
        <c:axId val="-2135058960"/>
        <c:axId val="-2135055088"/>
      </c:lineChart>
      <c:lineChart>
        <c:grouping val="standard"/>
        <c:varyColors val="0"/>
        <c:ser>
          <c:idx val="1"/>
          <c:order val="1"/>
          <c:tx>
            <c:v>Renta de la tierra</c:v>
          </c:tx>
          <c:spPr>
            <a:ln w="38100">
              <a:solidFill>
                <a:srgbClr val="00B050"/>
              </a:solidFill>
            </a:ln>
          </c:spPr>
          <c:marker>
            <c:symbol val="none"/>
          </c:marker>
          <c:cat>
            <c:numRef>
              <c:f>'[6]flujo BP 61-05'!$A$10:$A$63</c:f>
              <c:numCache>
                <c:formatCode>General</c:formatCode>
                <c:ptCount val="54"/>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numCache>
            </c:numRef>
          </c:cat>
          <c:val>
            <c:numRef>
              <c:f>'Cuadro 1'!$J$87:$J$142</c:f>
              <c:numCache>
                <c:formatCode>0</c:formatCode>
                <c:ptCount val="56"/>
                <c:pt idx="0">
                  <c:v>2838.938209852063</c:v>
                </c:pt>
                <c:pt idx="1">
                  <c:v>3671.953986759198</c:v>
                </c:pt>
                <c:pt idx="2">
                  <c:v>4351.32119649193</c:v>
                </c:pt>
                <c:pt idx="3">
                  <c:v>5690.112888595544</c:v>
                </c:pt>
                <c:pt idx="4">
                  <c:v>3890.003962989795</c:v>
                </c:pt>
                <c:pt idx="5">
                  <c:v>3743.087509182352</c:v>
                </c:pt>
                <c:pt idx="6">
                  <c:v>3869.711132899721</c:v>
                </c:pt>
                <c:pt idx="7">
                  <c:v>2981.526940890515</c:v>
                </c:pt>
                <c:pt idx="8">
                  <c:v>2521.396446628048</c:v>
                </c:pt>
                <c:pt idx="9">
                  <c:v>1953.916569237737</c:v>
                </c:pt>
                <c:pt idx="10">
                  <c:v>2863.41487570942</c:v>
                </c:pt>
                <c:pt idx="11">
                  <c:v>3627.05753927587</c:v>
                </c:pt>
                <c:pt idx="12">
                  <c:v>11095.33765786236</c:v>
                </c:pt>
                <c:pt idx="13">
                  <c:v>13494.70842372474</c:v>
                </c:pt>
                <c:pt idx="14">
                  <c:v>5475.483063788096</c:v>
                </c:pt>
                <c:pt idx="15">
                  <c:v>4028.646288852111</c:v>
                </c:pt>
                <c:pt idx="16">
                  <c:v>4999.754723231216</c:v>
                </c:pt>
                <c:pt idx="17">
                  <c:v>8666.157469054433</c:v>
                </c:pt>
                <c:pt idx="18">
                  <c:v>11699.73520651887</c:v>
                </c:pt>
                <c:pt idx="19">
                  <c:v>10860.58383317495</c:v>
                </c:pt>
                <c:pt idx="20">
                  <c:v>8484.71704407311</c:v>
                </c:pt>
                <c:pt idx="21">
                  <c:v>4067.730129827273</c:v>
                </c:pt>
                <c:pt idx="22">
                  <c:v>2727.467547412267</c:v>
                </c:pt>
                <c:pt idx="23">
                  <c:v>5095.474053816888</c:v>
                </c:pt>
                <c:pt idx="24">
                  <c:v>3934.183662270331</c:v>
                </c:pt>
                <c:pt idx="25">
                  <c:v>4633.02877264792</c:v>
                </c:pt>
                <c:pt idx="26">
                  <c:v>4056.07674462658</c:v>
                </c:pt>
                <c:pt idx="27">
                  <c:v>7797.984757499442</c:v>
                </c:pt>
                <c:pt idx="28">
                  <c:v>6460.974242809198</c:v>
                </c:pt>
                <c:pt idx="29">
                  <c:v>11163.75533356996</c:v>
                </c:pt>
                <c:pt idx="30">
                  <c:v>8331.251414843447</c:v>
                </c:pt>
                <c:pt idx="31">
                  <c:v>7713.601640537463</c:v>
                </c:pt>
                <c:pt idx="32">
                  <c:v>7342.615183138635</c:v>
                </c:pt>
                <c:pt idx="33">
                  <c:v>7827.592404190001</c:v>
                </c:pt>
                <c:pt idx="34">
                  <c:v>9617.351592497274</c:v>
                </c:pt>
                <c:pt idx="35">
                  <c:v>9674.917446585011</c:v>
                </c:pt>
                <c:pt idx="36">
                  <c:v>9267.895388753202</c:v>
                </c:pt>
                <c:pt idx="37">
                  <c:v>9833.17079312086</c:v>
                </c:pt>
                <c:pt idx="38">
                  <c:v>9409.24451101101</c:v>
                </c:pt>
                <c:pt idx="39">
                  <c:v>8118.680838954228</c:v>
                </c:pt>
                <c:pt idx="40">
                  <c:v>8708.504589679251</c:v>
                </c:pt>
                <c:pt idx="41">
                  <c:v>3449.685755426009</c:v>
                </c:pt>
                <c:pt idx="42">
                  <c:v>6504.709102327252</c:v>
                </c:pt>
                <c:pt idx="43">
                  <c:v>7278.39486922505</c:v>
                </c:pt>
                <c:pt idx="44">
                  <c:v>8581.767651467795</c:v>
                </c:pt>
                <c:pt idx="45">
                  <c:v>8115.951116419375</c:v>
                </c:pt>
                <c:pt idx="46">
                  <c:v>13128.40960267488</c:v>
                </c:pt>
                <c:pt idx="47">
                  <c:v>19149.6674929405</c:v>
                </c:pt>
                <c:pt idx="48">
                  <c:v>11696.34467489537</c:v>
                </c:pt>
                <c:pt idx="49">
                  <c:v>21617.39525425195</c:v>
                </c:pt>
                <c:pt idx="50">
                  <c:v>25896.35477436101</c:v>
                </c:pt>
                <c:pt idx="51">
                  <c:v>25971.78274923718</c:v>
                </c:pt>
                <c:pt idx="52">
                  <c:v>24579.85797450483</c:v>
                </c:pt>
                <c:pt idx="53">
                  <c:v>23058.36011262017</c:v>
                </c:pt>
                <c:pt idx="54">
                  <c:v>18813.17063250278</c:v>
                </c:pt>
                <c:pt idx="55">
                  <c:v>18720.25258646932</c:v>
                </c:pt>
              </c:numCache>
            </c:numRef>
          </c:val>
          <c:smooth val="0"/>
        </c:ser>
        <c:dLbls>
          <c:showLegendKey val="0"/>
          <c:showVal val="0"/>
          <c:showCatName val="0"/>
          <c:showSerName val="0"/>
          <c:showPercent val="0"/>
          <c:showBubbleSize val="0"/>
        </c:dLbls>
        <c:marker val="1"/>
        <c:smooth val="0"/>
        <c:axId val="-2135048960"/>
        <c:axId val="-2135051584"/>
      </c:lineChart>
      <c:catAx>
        <c:axId val="-2135058960"/>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055088"/>
        <c:crosses val="autoZero"/>
        <c:auto val="1"/>
        <c:lblAlgn val="ctr"/>
        <c:lblOffset val="100"/>
        <c:noMultiLvlLbl val="0"/>
      </c:catAx>
      <c:valAx>
        <c:axId val="-2135055088"/>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35058960"/>
        <c:crosses val="autoZero"/>
        <c:crossBetween val="between"/>
      </c:valAx>
      <c:valAx>
        <c:axId val="-2135051584"/>
        <c:scaling>
          <c:orientation val="minMax"/>
          <c:min val="-15000.0"/>
        </c:scaling>
        <c:delete val="1"/>
        <c:axPos val="r"/>
        <c:majorTickMark val="out"/>
        <c:minorTickMark val="none"/>
        <c:tickLblPos val="nextTo"/>
        <c:crossAx val="-2135048960"/>
        <c:crosses val="max"/>
        <c:crossBetween val="between"/>
      </c:valAx>
      <c:catAx>
        <c:axId val="-2135048960"/>
        <c:scaling>
          <c:orientation val="minMax"/>
        </c:scaling>
        <c:delete val="1"/>
        <c:axPos val="b"/>
        <c:numFmt formatCode="General" sourceLinked="1"/>
        <c:majorTickMark val="out"/>
        <c:minorTickMark val="none"/>
        <c:tickLblPos val="nextTo"/>
        <c:crossAx val="-2135051584"/>
        <c:crosses val="autoZero"/>
        <c:auto val="1"/>
        <c:lblAlgn val="ctr"/>
        <c:lblOffset val="100"/>
        <c:noMultiLvlLbl val="0"/>
      </c:catAx>
      <c:spPr>
        <a:noFill/>
        <a:ln>
          <a:solidFill>
            <a:schemeClr val="tx1"/>
          </a:solidFill>
        </a:ln>
        <a:effectLst/>
      </c:spPr>
    </c:plotArea>
    <c:legend>
      <c:legendPos val="b"/>
      <c:overlay val="0"/>
    </c:legend>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s-ES_tradn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5150062763894"/>
          <c:y val="0.0241160305175098"/>
          <c:w val="0.871460591882536"/>
          <c:h val="0.813529769464013"/>
        </c:manualLayout>
      </c:layout>
      <c:lineChart>
        <c:grouping val="standard"/>
        <c:varyColors val="0"/>
        <c:ser>
          <c:idx val="1"/>
          <c:order val="0"/>
          <c:tx>
            <c:v>Promedio general</c:v>
          </c:tx>
          <c:spPr>
            <a:ln w="25400">
              <a:solidFill>
                <a:srgbClr val="000000"/>
              </a:solidFill>
              <a:prstDash val="solid"/>
            </a:ln>
          </c:spPr>
          <c:marker>
            <c:symbol val="none"/>
          </c:marker>
          <c:cat>
            <c:numRef>
              <c:f>'gráficos concurso'!$O$4:$O$60</c:f>
              <c:numCache>
                <c:formatCode>General</c:formatCode>
                <c:ptCount val="57"/>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numCache>
            </c:numRef>
          </c:cat>
          <c:val>
            <c:numRef>
              <c:f>'gráficos concurso'!$Z$4:$Z$60</c:f>
              <c:numCache>
                <c:formatCode>0.0</c:formatCode>
                <c:ptCount val="57"/>
                <c:pt idx="0">
                  <c:v>100.0</c:v>
                </c:pt>
                <c:pt idx="1">
                  <c:v>111.1596472612766</c:v>
                </c:pt>
                <c:pt idx="2">
                  <c:v>102.1112140639241</c:v>
                </c:pt>
                <c:pt idx="3">
                  <c:v>102.051394489315</c:v>
                </c:pt>
                <c:pt idx="4">
                  <c:v>115.5162359121036</c:v>
                </c:pt>
                <c:pt idx="5">
                  <c:v>125.8566653937609</c:v>
                </c:pt>
                <c:pt idx="6">
                  <c:v>127.7117719710425</c:v>
                </c:pt>
                <c:pt idx="7">
                  <c:v>126.3185892275758</c:v>
                </c:pt>
                <c:pt idx="8">
                  <c:v>118.5812587065174</c:v>
                </c:pt>
                <c:pt idx="9">
                  <c:v>127.5302741892773</c:v>
                </c:pt>
                <c:pt idx="10">
                  <c:v>128.1467979897484</c:v>
                </c:pt>
                <c:pt idx="11">
                  <c:v>132.2975913583927</c:v>
                </c:pt>
                <c:pt idx="12">
                  <c:v>127.8187978221886</c:v>
                </c:pt>
                <c:pt idx="13">
                  <c:v>135.4876349570823</c:v>
                </c:pt>
                <c:pt idx="14">
                  <c:v>153.9527881716347</c:v>
                </c:pt>
                <c:pt idx="15">
                  <c:v>146.0286288321966</c:v>
                </c:pt>
                <c:pt idx="16">
                  <c:v>97.08415589791026</c:v>
                </c:pt>
                <c:pt idx="17">
                  <c:v>94.17150639412662</c:v>
                </c:pt>
                <c:pt idx="18">
                  <c:v>91.08202162115026</c:v>
                </c:pt>
                <c:pt idx="19">
                  <c:v>111.053382191963</c:v>
                </c:pt>
                <c:pt idx="20">
                  <c:v>117.5651114859223</c:v>
                </c:pt>
                <c:pt idx="21">
                  <c:v>104.5154995326425</c:v>
                </c:pt>
                <c:pt idx="22">
                  <c:v>94.19796535661525</c:v>
                </c:pt>
                <c:pt idx="23">
                  <c:v>122.699949888136</c:v>
                </c:pt>
                <c:pt idx="24">
                  <c:v>148.4966185805851</c:v>
                </c:pt>
                <c:pt idx="25">
                  <c:v>120.6541864827244</c:v>
                </c:pt>
                <c:pt idx="26">
                  <c:v>125.1203019215271</c:v>
                </c:pt>
                <c:pt idx="27">
                  <c:v>116.183613146867</c:v>
                </c:pt>
                <c:pt idx="28">
                  <c:v>109.4453602798152</c:v>
                </c:pt>
                <c:pt idx="29">
                  <c:v>91.12781246748281</c:v>
                </c:pt>
                <c:pt idx="30">
                  <c:v>94.11515175689813</c:v>
                </c:pt>
                <c:pt idx="31">
                  <c:v>79.9375078691973</c:v>
                </c:pt>
                <c:pt idx="32">
                  <c:v>83.8920696592113</c:v>
                </c:pt>
                <c:pt idx="33">
                  <c:v>85.74194413779028</c:v>
                </c:pt>
                <c:pt idx="34">
                  <c:v>87.46124673042227</c:v>
                </c:pt>
                <c:pt idx="35">
                  <c:v>85.78987332289414</c:v>
                </c:pt>
                <c:pt idx="36">
                  <c:v>85.2305054683284</c:v>
                </c:pt>
                <c:pt idx="37">
                  <c:v>84.82610134953184</c:v>
                </c:pt>
                <c:pt idx="38">
                  <c:v>84.32020376710293</c:v>
                </c:pt>
                <c:pt idx="39">
                  <c:v>85.18622019641607</c:v>
                </c:pt>
                <c:pt idx="40">
                  <c:v>85.14882508799857</c:v>
                </c:pt>
                <c:pt idx="41">
                  <c:v>84.47030004487489</c:v>
                </c:pt>
                <c:pt idx="42">
                  <c:v>69.16776329517516</c:v>
                </c:pt>
                <c:pt idx="43">
                  <c:v>68.4028221494107</c:v>
                </c:pt>
                <c:pt idx="44">
                  <c:v>72.7831219817305</c:v>
                </c:pt>
                <c:pt idx="45">
                  <c:v>76.15745701404254</c:v>
                </c:pt>
                <c:pt idx="46">
                  <c:v>80.9808170512126</c:v>
                </c:pt>
                <c:pt idx="47">
                  <c:v>84.16134887745118</c:v>
                </c:pt>
                <c:pt idx="48">
                  <c:v>83.1545898749512</c:v>
                </c:pt>
                <c:pt idx="49">
                  <c:v>86.49815690001403</c:v>
                </c:pt>
                <c:pt idx="50">
                  <c:v>84.18799750951245</c:v>
                </c:pt>
                <c:pt idx="51">
                  <c:v>86.8389026769097</c:v>
                </c:pt>
                <c:pt idx="52">
                  <c:v>89.03164778848033</c:v>
                </c:pt>
                <c:pt idx="53">
                  <c:v>88.44662562372168</c:v>
                </c:pt>
                <c:pt idx="54">
                  <c:v>82.340560938545</c:v>
                </c:pt>
                <c:pt idx="55">
                  <c:v>84.65561784369036</c:v>
                </c:pt>
                <c:pt idx="56">
                  <c:v>79.838742780405</c:v>
                </c:pt>
              </c:numCache>
            </c:numRef>
          </c:val>
          <c:smooth val="0"/>
        </c:ser>
        <c:dLbls>
          <c:showLegendKey val="0"/>
          <c:showVal val="0"/>
          <c:showCatName val="0"/>
          <c:showSerName val="0"/>
          <c:showPercent val="0"/>
          <c:showBubbleSize val="0"/>
        </c:dLbls>
        <c:smooth val="0"/>
        <c:axId val="-2134046864"/>
        <c:axId val="-2134043696"/>
      </c:lineChart>
      <c:catAx>
        <c:axId val="-213404686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s-ES_tradnl"/>
          </a:p>
        </c:txPr>
        <c:crossAx val="-2134043696"/>
        <c:crosses val="autoZero"/>
        <c:auto val="1"/>
        <c:lblAlgn val="ctr"/>
        <c:lblOffset val="0"/>
        <c:tickLblSkip val="5"/>
        <c:tickMarkSkip val="5"/>
        <c:noMultiLvlLbl val="0"/>
      </c:catAx>
      <c:valAx>
        <c:axId val="-2134043696"/>
        <c:scaling>
          <c:orientation val="minMax"/>
          <c:min val="40.0"/>
        </c:scaling>
        <c:delete val="0"/>
        <c:axPos val="l"/>
        <c:majorGridlines>
          <c:spPr>
            <a:ln w="3175">
              <a:solidFill>
                <a:schemeClr val="bg1">
                  <a:lumMod val="75000"/>
                </a:schemeClr>
              </a:solidFill>
              <a:prstDash val="solid"/>
            </a:ln>
          </c:spPr>
        </c:majorGridlines>
        <c:title>
          <c:tx>
            <c:rich>
              <a:bodyPr/>
              <a:lstStyle/>
              <a:p>
                <a:pPr>
                  <a:defRPr/>
                </a:pPr>
                <a:r>
                  <a:rPr lang="is-IS"/>
                  <a:t>1960 = 100</a:t>
                </a:r>
              </a:p>
            </c:rich>
          </c:tx>
          <c:layout>
            <c:manualLayout>
              <c:xMode val="edge"/>
              <c:yMode val="edge"/>
              <c:x val="0.011547441704922"/>
              <c:y val="0.35055434653582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s-ES_tradnl"/>
          </a:p>
        </c:txPr>
        <c:crossAx val="-2134046864"/>
        <c:crosses val="autoZero"/>
        <c:crossBetween val="between"/>
      </c:valAx>
      <c:spPr>
        <a:no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es-ES_trad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944663167104"/>
          <c:y val="0.166666666666667"/>
          <c:w val="0.821944225721785"/>
          <c:h val="0.689259623797025"/>
        </c:manualLayout>
      </c:layout>
      <c:barChart>
        <c:barDir val="col"/>
        <c:grouping val="stacked"/>
        <c:varyColors val="0"/>
        <c:ser>
          <c:idx val="0"/>
          <c:order val="0"/>
          <c:tx>
            <c:strRef>
              <c:f>diferencial!$A$8</c:f>
              <c:strCache>
                <c:ptCount val="1"/>
                <c:pt idx="0">
                  <c:v>v</c:v>
                </c:pt>
              </c:strCache>
            </c:strRef>
          </c:tx>
          <c:spPr>
            <a:pattFill prst="narVert">
              <a:fgClr>
                <a:schemeClr val="tx1"/>
              </a:fgClr>
              <a:bgClr>
                <a:schemeClr val="bg1"/>
              </a:bgClr>
            </a:pattFill>
            <a:ln>
              <a:noFill/>
            </a:ln>
            <a:effectLst/>
          </c:spPr>
          <c:invertIfNegative val="0"/>
          <c:dPt>
            <c:idx val="0"/>
            <c:invertIfNegative val="0"/>
            <c:bubble3D val="0"/>
            <c:spPr>
              <a:solidFill>
                <a:srgbClr val="00B050"/>
              </a:solidFill>
              <a:ln>
                <a:noFill/>
              </a:ln>
              <a:effectLst/>
            </c:spPr>
          </c:dPt>
          <c:dPt>
            <c:idx val="3"/>
            <c:invertIfNegative val="0"/>
            <c:bubble3D val="0"/>
            <c:spPr>
              <a:solidFill>
                <a:srgbClr val="0070C0"/>
              </a:solidFill>
              <a:ln>
                <a:noFill/>
              </a:ln>
              <a:effectLst/>
            </c:spPr>
          </c:dPt>
          <c:cat>
            <c:strRef>
              <c:f>diferencial!$J$7:$M$7</c:f>
              <c:strCache>
                <c:ptCount val="4"/>
                <c:pt idx="0">
                  <c:v>tierra 1</c:v>
                </c:pt>
                <c:pt idx="3">
                  <c:v>producto de valor por jornada</c:v>
                </c:pt>
              </c:strCache>
            </c:strRef>
          </c:cat>
          <c:val>
            <c:numRef>
              <c:f>diferencial!$J$8:$M$8</c:f>
              <c:numCache>
                <c:formatCode>General</c:formatCode>
                <c:ptCount val="4"/>
                <c:pt idx="0">
                  <c:v>50.0</c:v>
                </c:pt>
                <c:pt idx="3">
                  <c:v>100.0</c:v>
                </c:pt>
              </c:numCache>
            </c:numRef>
          </c:val>
        </c:ser>
        <c:ser>
          <c:idx val="1"/>
          <c:order val="1"/>
          <c:tx>
            <c:strRef>
              <c:f>diferencial!$A$9</c:f>
              <c:strCache>
                <c:ptCount val="1"/>
                <c:pt idx="0">
                  <c:v>p</c:v>
                </c:pt>
              </c:strCache>
            </c:strRef>
          </c:tx>
          <c:spPr>
            <a:solidFill>
              <a:srgbClr val="00B050"/>
            </a:solidFill>
            <a:ln>
              <a:noFill/>
            </a:ln>
            <a:effectLst/>
          </c:spPr>
          <c:invertIfNegative val="0"/>
          <c:dPt>
            <c:idx val="0"/>
            <c:invertIfNegative val="0"/>
            <c:bubble3D val="0"/>
          </c:dPt>
          <c:dPt>
            <c:idx val="3"/>
            <c:invertIfNegative val="0"/>
            <c:bubble3D val="0"/>
            <c:spPr>
              <a:solidFill>
                <a:schemeClr val="accent2"/>
              </a:solidFill>
              <a:ln>
                <a:noFill/>
              </a:ln>
              <a:effectLst/>
            </c:spPr>
          </c:dPt>
          <c:cat>
            <c:strRef>
              <c:f>diferencial!$J$7:$M$7</c:f>
              <c:strCache>
                <c:ptCount val="4"/>
                <c:pt idx="0">
                  <c:v>tierra 1</c:v>
                </c:pt>
                <c:pt idx="3">
                  <c:v>producto de valor por jornada</c:v>
                </c:pt>
              </c:strCache>
            </c:strRef>
          </c:cat>
          <c:val>
            <c:numRef>
              <c:f>diferencial!$J$9:$M$9</c:f>
              <c:numCache>
                <c:formatCode>General</c:formatCode>
                <c:ptCount val="4"/>
                <c:pt idx="0">
                  <c:v>50.0</c:v>
                </c:pt>
                <c:pt idx="3">
                  <c:v>100.0</c:v>
                </c:pt>
              </c:numCache>
            </c:numRef>
          </c:val>
        </c:ser>
        <c:dLbls>
          <c:showLegendKey val="0"/>
          <c:showVal val="0"/>
          <c:showCatName val="0"/>
          <c:showSerName val="0"/>
          <c:showPercent val="0"/>
          <c:showBubbleSize val="0"/>
        </c:dLbls>
        <c:gapWidth val="219"/>
        <c:overlap val="100"/>
        <c:axId val="2143556288"/>
        <c:axId val="2143552912"/>
      </c:barChart>
      <c:catAx>
        <c:axId val="2143556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s-ES_tradnl"/>
          </a:p>
        </c:txPr>
        <c:crossAx val="2143552912"/>
        <c:crosses val="autoZero"/>
        <c:auto val="1"/>
        <c:lblAlgn val="ctr"/>
        <c:lblOffset val="100"/>
        <c:noMultiLvlLbl val="0"/>
      </c:catAx>
      <c:valAx>
        <c:axId val="2143552912"/>
        <c:scaling>
          <c:orientation val="minMax"/>
        </c:scaling>
        <c:delete val="0"/>
        <c:axPos val="l"/>
        <c:title>
          <c:tx>
            <c:rich>
              <a:bodyPr rot="-5400000" vert="horz"/>
              <a:lstStyle/>
              <a:p>
                <a:pPr>
                  <a:defRPr/>
                </a:pPr>
                <a:r>
                  <a:rPr lang="en-US" b="0"/>
                  <a:t>Precio de producción</a:t>
                </a:r>
              </a:p>
            </c:rich>
          </c:tx>
          <c:overlay val="0"/>
          <c:spPr>
            <a:noFill/>
            <a:ln>
              <a:noFill/>
            </a:ln>
            <a:effectLst/>
          </c:spPr>
        </c:title>
        <c:numFmt formatCode="General" sourceLinked="0"/>
        <c:majorTickMark val="none"/>
        <c:minorTickMark val="none"/>
        <c:tickLblPos val="nextTo"/>
        <c:spPr>
          <a:noFill/>
          <a:ln>
            <a:solidFill>
              <a:schemeClr val="tx1"/>
            </a:solidFill>
          </a:ln>
          <a:effectLst/>
        </c:spPr>
        <c:txPr>
          <a:bodyPr rot="-60000000" vert="horz"/>
          <a:lstStyle/>
          <a:p>
            <a:pPr>
              <a:defRPr/>
            </a:pPr>
            <a:endParaRPr lang="es-ES_tradnl"/>
          </a:p>
        </c:txPr>
        <c:crossAx val="21435562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Arial" charset="0"/>
          <a:ea typeface="Arial" charset="0"/>
          <a:cs typeface="Arial" charset="0"/>
        </a:defRPr>
      </a:pPr>
      <a:endParaRPr lang="es-ES_tradnl"/>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944663167104"/>
          <c:y val="0.171296296296296"/>
          <c:w val="0.821944225721785"/>
          <c:h val="0.675370734908136"/>
        </c:manualLayout>
      </c:layout>
      <c:barChart>
        <c:barDir val="col"/>
        <c:grouping val="stacked"/>
        <c:varyColors val="0"/>
        <c:ser>
          <c:idx val="0"/>
          <c:order val="0"/>
          <c:tx>
            <c:strRef>
              <c:f>diferencial!$A$8</c:f>
              <c:strCache>
                <c:ptCount val="1"/>
                <c:pt idx="0">
                  <c:v>v</c:v>
                </c:pt>
              </c:strCache>
            </c:strRef>
          </c:tx>
          <c:spPr>
            <a:solidFill>
              <a:srgbClr val="00B050"/>
            </a:solidFill>
            <a:ln>
              <a:noFill/>
            </a:ln>
            <a:effectLst/>
          </c:spPr>
          <c:invertIfNegative val="0"/>
          <c:dPt>
            <c:idx val="0"/>
            <c:invertIfNegative val="0"/>
            <c:bubble3D val="0"/>
            <c:spPr>
              <a:solidFill>
                <a:srgbClr val="00B050"/>
              </a:solidFill>
              <a:ln>
                <a:noFill/>
              </a:ln>
              <a:effectLst/>
            </c:spPr>
          </c:dPt>
          <c:dPt>
            <c:idx val="1"/>
            <c:invertIfNegative val="0"/>
            <c:bubble3D val="0"/>
            <c:spPr>
              <a:solidFill>
                <a:srgbClr val="00B050"/>
              </a:solidFill>
              <a:ln>
                <a:noFill/>
              </a:ln>
              <a:effectLst/>
            </c:spPr>
          </c:dPt>
          <c:dPt>
            <c:idx val="3"/>
            <c:invertIfNegative val="0"/>
            <c:bubble3D val="0"/>
            <c:spPr>
              <a:solidFill>
                <a:srgbClr val="0070C0"/>
              </a:solidFill>
              <a:ln>
                <a:noFill/>
              </a:ln>
              <a:effectLst/>
            </c:spPr>
          </c:dPt>
          <c:cat>
            <c:strRef>
              <c:f>diferencial!$B$7:$E$7</c:f>
              <c:strCache>
                <c:ptCount val="4"/>
                <c:pt idx="0">
                  <c:v>tierra 1</c:v>
                </c:pt>
                <c:pt idx="1">
                  <c:v>tierra 2</c:v>
                </c:pt>
                <c:pt idx="3">
                  <c:v>producto de valor por jornada</c:v>
                </c:pt>
              </c:strCache>
            </c:strRef>
          </c:cat>
          <c:val>
            <c:numRef>
              <c:f>diferencial!$B$8:$E$8</c:f>
              <c:numCache>
                <c:formatCode>General</c:formatCode>
                <c:ptCount val="4"/>
                <c:pt idx="0">
                  <c:v>50.0</c:v>
                </c:pt>
                <c:pt idx="1">
                  <c:v>75.0</c:v>
                </c:pt>
                <c:pt idx="3">
                  <c:v>150.0</c:v>
                </c:pt>
              </c:numCache>
            </c:numRef>
          </c:val>
        </c:ser>
        <c:ser>
          <c:idx val="1"/>
          <c:order val="1"/>
          <c:tx>
            <c:strRef>
              <c:f>diferencial!$A$9</c:f>
              <c:strCache>
                <c:ptCount val="1"/>
                <c:pt idx="0">
                  <c:v>p</c:v>
                </c:pt>
              </c:strCache>
            </c:strRef>
          </c:tx>
          <c:spPr>
            <a:solidFill>
              <a:srgbClr val="00B050"/>
            </a:solidFill>
            <a:ln>
              <a:noFill/>
            </a:ln>
            <a:effectLst/>
          </c:spPr>
          <c:invertIfNegative val="0"/>
          <c:dPt>
            <c:idx val="0"/>
            <c:invertIfNegative val="0"/>
            <c:bubble3D val="0"/>
            <c:spPr>
              <a:solidFill>
                <a:srgbClr val="00B050"/>
              </a:solidFill>
              <a:ln>
                <a:noFill/>
              </a:ln>
              <a:effectLst/>
            </c:spPr>
          </c:dPt>
          <c:dPt>
            <c:idx val="1"/>
            <c:invertIfNegative val="0"/>
            <c:bubble3D val="0"/>
            <c:spPr>
              <a:solidFill>
                <a:srgbClr val="00B050"/>
              </a:solidFill>
              <a:ln>
                <a:noFill/>
              </a:ln>
              <a:effectLst/>
            </c:spPr>
          </c:dPt>
          <c:dPt>
            <c:idx val="3"/>
            <c:invertIfNegative val="0"/>
            <c:bubble3D val="0"/>
            <c:spPr>
              <a:solidFill>
                <a:schemeClr val="accent2"/>
              </a:solidFill>
              <a:ln>
                <a:noFill/>
              </a:ln>
              <a:effectLst/>
            </c:spPr>
          </c:dPt>
          <c:cat>
            <c:strRef>
              <c:f>diferencial!$B$7:$E$7</c:f>
              <c:strCache>
                <c:ptCount val="4"/>
                <c:pt idx="0">
                  <c:v>tierra 1</c:v>
                </c:pt>
                <c:pt idx="1">
                  <c:v>tierra 2</c:v>
                </c:pt>
                <c:pt idx="3">
                  <c:v>producto de valor por jornada</c:v>
                </c:pt>
              </c:strCache>
            </c:strRef>
          </c:cat>
          <c:val>
            <c:numRef>
              <c:f>diferencial!$B$9:$E$9</c:f>
              <c:numCache>
                <c:formatCode>General</c:formatCode>
                <c:ptCount val="4"/>
                <c:pt idx="0">
                  <c:v>50.0</c:v>
                </c:pt>
                <c:pt idx="1">
                  <c:v>75.0</c:v>
                </c:pt>
                <c:pt idx="3">
                  <c:v>50.0</c:v>
                </c:pt>
              </c:numCache>
            </c:numRef>
          </c:val>
        </c:ser>
        <c:ser>
          <c:idx val="2"/>
          <c:order val="2"/>
          <c:tx>
            <c:strRef>
              <c:f>diferencial!$A$10</c:f>
              <c:strCache>
                <c:ptCount val="1"/>
              </c:strCache>
            </c:strRef>
          </c:tx>
          <c:spPr>
            <a:solidFill>
              <a:srgbClr val="FF0000"/>
            </a:solidFill>
            <a:ln>
              <a:noFill/>
            </a:ln>
            <a:effectLst/>
          </c:spPr>
          <c:invertIfNegative val="0"/>
          <c:cat>
            <c:strRef>
              <c:f>diferencial!$B$7:$E$7</c:f>
              <c:strCache>
                <c:ptCount val="4"/>
                <c:pt idx="0">
                  <c:v>tierra 1</c:v>
                </c:pt>
                <c:pt idx="1">
                  <c:v>tierra 2</c:v>
                </c:pt>
                <c:pt idx="3">
                  <c:v>producto de valor por jornada</c:v>
                </c:pt>
              </c:strCache>
            </c:strRef>
          </c:cat>
          <c:val>
            <c:numRef>
              <c:f>diferencial!$B$10:$E$10</c:f>
              <c:numCache>
                <c:formatCode>General</c:formatCode>
                <c:ptCount val="4"/>
                <c:pt idx="0">
                  <c:v>50.0</c:v>
                </c:pt>
              </c:numCache>
            </c:numRef>
          </c:val>
        </c:ser>
        <c:dLbls>
          <c:showLegendKey val="0"/>
          <c:showVal val="0"/>
          <c:showCatName val="0"/>
          <c:showSerName val="0"/>
          <c:showPercent val="0"/>
          <c:showBubbleSize val="0"/>
        </c:dLbls>
        <c:gapWidth val="219"/>
        <c:overlap val="100"/>
        <c:axId val="-2135636928"/>
        <c:axId val="-2135640240"/>
      </c:barChart>
      <c:catAx>
        <c:axId val="-21356369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charset="0"/>
                <a:ea typeface="Arial" charset="0"/>
                <a:cs typeface="Arial" charset="0"/>
              </a:defRPr>
            </a:pPr>
            <a:endParaRPr lang="es-ES_tradnl"/>
          </a:p>
        </c:txPr>
        <c:crossAx val="-2135640240"/>
        <c:crosses val="autoZero"/>
        <c:auto val="1"/>
        <c:lblAlgn val="ctr"/>
        <c:lblOffset val="100"/>
        <c:noMultiLvlLbl val="0"/>
      </c:catAx>
      <c:valAx>
        <c:axId val="-2135640240"/>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Arial" charset="0"/>
                    <a:ea typeface="Arial" charset="0"/>
                    <a:cs typeface="Arial" charset="0"/>
                  </a:defRPr>
                </a:pPr>
                <a:r>
                  <a:rPr lang="en-US"/>
                  <a:t>Precio de producción</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charset="0"/>
                  <a:ea typeface="Arial" charset="0"/>
                  <a:cs typeface="Arial" charset="0"/>
                </a:defRPr>
              </a:pPr>
              <a:endParaRPr lang="es-ES_tradnl"/>
            </a:p>
          </c:txPr>
        </c:title>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charset="0"/>
                <a:ea typeface="Arial" charset="0"/>
                <a:cs typeface="Arial" charset="0"/>
              </a:defRPr>
            </a:pPr>
            <a:endParaRPr lang="es-ES_tradnl"/>
          </a:p>
        </c:txPr>
        <c:crossAx val="-213563692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Arial" charset="0"/>
          <a:ea typeface="Arial" charset="0"/>
          <a:cs typeface="Arial" charset="0"/>
        </a:defRPr>
      </a:pPr>
      <a:endParaRPr lang="es-ES_tradn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8392220203244"/>
          <c:y val="0.059207492795389"/>
          <c:w val="0.920642259461157"/>
          <c:h val="0.772818153864397"/>
        </c:manualLayout>
      </c:layout>
      <c:barChart>
        <c:barDir val="col"/>
        <c:grouping val="stacked"/>
        <c:varyColors val="0"/>
        <c:ser>
          <c:idx val="1"/>
          <c:order val="0"/>
          <c:tx>
            <c:strRef>
              <c:f>'Cuadro 2'!$I$7</c:f>
              <c:strCache>
                <c:ptCount val="1"/>
                <c:pt idx="0">
                  <c:v>Capital fijo consumido</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dLbls>
          <c:showLegendKey val="0"/>
          <c:showVal val="0"/>
          <c:showCatName val="0"/>
          <c:showSerName val="0"/>
          <c:showPercent val="0"/>
          <c:showBubbleSize val="0"/>
        </c:dLbls>
        <c:gapWidth val="0"/>
        <c:overlap val="100"/>
        <c:axId val="-2146458784"/>
        <c:axId val="-2146455328"/>
      </c:barChart>
      <c:catAx>
        <c:axId val="-21464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6455328"/>
        <c:crosses val="autoZero"/>
        <c:auto val="1"/>
        <c:lblAlgn val="ctr"/>
        <c:lblOffset val="100"/>
        <c:noMultiLvlLbl val="0"/>
      </c:catAx>
      <c:valAx>
        <c:axId val="-2146455328"/>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6458784"/>
        <c:crosses val="autoZero"/>
        <c:crossBetween val="between"/>
      </c:valAx>
      <c:spPr>
        <a:noFill/>
        <a:ln>
          <a:solidFill>
            <a:sysClr val="windowText" lastClr="000000"/>
          </a:solidFill>
        </a:ln>
        <a:effectLst/>
      </c:spPr>
    </c:plotArea>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9510489510489"/>
          <c:y val="0.141202749140893"/>
          <c:w val="0.939393939393939"/>
          <c:h val="0.678898990718944"/>
        </c:manualLayout>
      </c:layout>
      <c:barChart>
        <c:barDir val="col"/>
        <c:grouping val="stacked"/>
        <c:varyColors val="0"/>
        <c:ser>
          <c:idx val="0"/>
          <c:order val="0"/>
          <c:tx>
            <c:strRef>
              <c:f>absoluta!$A$6</c:f>
              <c:strCache>
                <c:ptCount val="1"/>
              </c:strCache>
            </c:strRef>
          </c:tx>
          <c:spPr>
            <a:solidFill>
              <a:schemeClr val="accent1"/>
            </a:solidFill>
            <a:ln>
              <a:noFill/>
            </a:ln>
            <a:effectLst/>
          </c:spPr>
          <c:invertIfNegative val="0"/>
          <c:val>
            <c:numRef>
              <c:f>absoluta!$A$7:$A$10</c:f>
              <c:numCache>
                <c:formatCode>General</c:formatCode>
                <c:ptCount val="4"/>
                <c:pt idx="0">
                  <c:v>0.0</c:v>
                </c:pt>
                <c:pt idx="2">
                  <c:v>0.0</c:v>
                </c:pt>
              </c:numCache>
            </c:numRef>
          </c:val>
        </c:ser>
        <c:ser>
          <c:idx val="1"/>
          <c:order val="1"/>
          <c:tx>
            <c:strRef>
              <c:f>absoluta!$B$6</c:f>
              <c:strCache>
                <c:ptCount val="1"/>
                <c:pt idx="0">
                  <c:v>valor</c:v>
                </c:pt>
              </c:strCache>
            </c:strRef>
          </c:tx>
          <c:spPr>
            <a:solidFill>
              <a:schemeClr val="tx1"/>
            </a:solidFill>
            <a:ln>
              <a:noFill/>
            </a:ln>
            <a:effectLst/>
          </c:spPr>
          <c:invertIfNegative val="0"/>
          <c:dPt>
            <c:idx val="0"/>
            <c:invertIfNegative val="0"/>
            <c:bubble3D val="0"/>
            <c:spPr>
              <a:solidFill>
                <a:srgbClr val="00B050"/>
              </a:solidFill>
              <a:ln>
                <a:noFill/>
              </a:ln>
              <a:effectLst/>
            </c:spPr>
          </c:dPt>
          <c:dPt>
            <c:idx val="2"/>
            <c:invertIfNegative val="0"/>
            <c:bubble3D val="0"/>
            <c:spPr>
              <a:solidFill>
                <a:schemeClr val="accent6">
                  <a:lumMod val="75000"/>
                </a:schemeClr>
              </a:solidFill>
              <a:ln>
                <a:noFill/>
              </a:ln>
              <a:effectLst/>
            </c:spPr>
          </c:dPt>
          <c:val>
            <c:numRef>
              <c:f>absoluta!$B$7:$B$10</c:f>
              <c:numCache>
                <c:formatCode>General</c:formatCode>
                <c:ptCount val="4"/>
                <c:pt idx="0">
                  <c:v>100.0</c:v>
                </c:pt>
                <c:pt idx="2">
                  <c:v>100.0</c:v>
                </c:pt>
              </c:numCache>
            </c:numRef>
          </c:val>
        </c:ser>
        <c:ser>
          <c:idx val="2"/>
          <c:order val="2"/>
          <c:tx>
            <c:strRef>
              <c:f>absoluta!$C$6</c:f>
              <c:strCache>
                <c:ptCount val="1"/>
                <c:pt idx="0">
                  <c:v>precio de producción</c:v>
                </c:pt>
              </c:strCache>
            </c:strRef>
          </c:tx>
          <c:spPr>
            <a:pattFill prst="dkHorz">
              <a:fgClr>
                <a:schemeClr val="tx1"/>
              </a:fgClr>
              <a:bgClr>
                <a:schemeClr val="bg1"/>
              </a:bgClr>
            </a:pattFill>
            <a:ln>
              <a:noFill/>
            </a:ln>
            <a:effectLst/>
          </c:spPr>
          <c:invertIfNegative val="0"/>
          <c:dPt>
            <c:idx val="0"/>
            <c:invertIfNegative val="0"/>
            <c:bubble3D val="0"/>
            <c:spPr>
              <a:solidFill>
                <a:srgbClr val="00B050"/>
              </a:solidFill>
              <a:ln>
                <a:noFill/>
              </a:ln>
              <a:effectLst/>
            </c:spPr>
          </c:dPt>
          <c:dPt>
            <c:idx val="2"/>
            <c:invertIfNegative val="0"/>
            <c:bubble3D val="0"/>
            <c:spPr>
              <a:pattFill prst="dkHorz">
                <a:fgClr>
                  <a:srgbClr val="0070C0"/>
                </a:fgClr>
                <a:bgClr>
                  <a:schemeClr val="bg1"/>
                </a:bgClr>
              </a:pattFill>
              <a:ln>
                <a:noFill/>
              </a:ln>
              <a:effectLst/>
            </c:spPr>
          </c:dPt>
          <c:val>
            <c:numRef>
              <c:f>absoluta!$C$7:$C$10</c:f>
              <c:numCache>
                <c:formatCode>General</c:formatCode>
                <c:ptCount val="4"/>
                <c:pt idx="0">
                  <c:v>50.0</c:v>
                </c:pt>
                <c:pt idx="2">
                  <c:v>50.0</c:v>
                </c:pt>
              </c:numCache>
            </c:numRef>
          </c:val>
        </c:ser>
        <c:ser>
          <c:idx val="3"/>
          <c:order val="3"/>
          <c:tx>
            <c:strRef>
              <c:f>absoluta!$D$6</c:f>
              <c:strCache>
                <c:ptCount val="1"/>
              </c:strCache>
            </c:strRef>
          </c:tx>
          <c:spPr>
            <a:gradFill flip="none" rotWithShape="1">
              <a:gsLst>
                <a:gs pos="35000">
                  <a:srgbClr val="7030A0"/>
                </a:gs>
                <a:gs pos="69000">
                  <a:schemeClr val="accent3">
                    <a:lumMod val="97000"/>
                    <a:lumOff val="3000"/>
                  </a:schemeClr>
                </a:gs>
                <a:gs pos="93000">
                  <a:schemeClr val="accent3">
                    <a:lumMod val="60000"/>
                    <a:lumOff val="40000"/>
                  </a:schemeClr>
                </a:gs>
              </a:gsLst>
              <a:lin ang="16200000" scaled="1"/>
              <a:tileRect/>
            </a:gradFill>
            <a:ln cmpd="sng">
              <a:noFill/>
            </a:ln>
            <a:effectLst/>
          </c:spPr>
          <c:invertIfNegative val="0"/>
          <c:val>
            <c:numRef>
              <c:f>absoluta!$D$7:$D$10</c:f>
              <c:numCache>
                <c:formatCode>General</c:formatCode>
                <c:ptCount val="4"/>
                <c:pt idx="2">
                  <c:v>30.0</c:v>
                </c:pt>
              </c:numCache>
            </c:numRef>
          </c:val>
        </c:ser>
        <c:dLbls>
          <c:showLegendKey val="0"/>
          <c:showVal val="0"/>
          <c:showCatName val="0"/>
          <c:showSerName val="0"/>
          <c:showPercent val="0"/>
          <c:showBubbleSize val="0"/>
        </c:dLbls>
        <c:gapWidth val="219"/>
        <c:overlap val="100"/>
        <c:axId val="-2135731328"/>
        <c:axId val="-2135734384"/>
      </c:barChart>
      <c:catAx>
        <c:axId val="-2135731328"/>
        <c:scaling>
          <c:orientation val="minMax"/>
        </c:scaling>
        <c:delete val="1"/>
        <c:axPos val="b"/>
        <c:majorTickMark val="none"/>
        <c:minorTickMark val="none"/>
        <c:tickLblPos val="nextTo"/>
        <c:crossAx val="-2135734384"/>
        <c:crosses val="autoZero"/>
        <c:auto val="1"/>
        <c:lblAlgn val="ctr"/>
        <c:lblOffset val="100"/>
        <c:noMultiLvlLbl val="0"/>
      </c:catAx>
      <c:valAx>
        <c:axId val="-2135734384"/>
        <c:scaling>
          <c:orientation val="minMax"/>
          <c:min val="0.0"/>
        </c:scaling>
        <c:delete val="1"/>
        <c:axPos val="l"/>
        <c:numFmt formatCode="General" sourceLinked="0"/>
        <c:majorTickMark val="none"/>
        <c:minorTickMark val="none"/>
        <c:tickLblPos val="nextTo"/>
        <c:crossAx val="-213573132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900">
          <a:latin typeface="Arial" charset="0"/>
          <a:ea typeface="Arial" charset="0"/>
          <a:cs typeface="Arial" charset="0"/>
        </a:defRPr>
      </a:pPr>
      <a:endParaRPr lang="es-ES_tradnl"/>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9510489510489"/>
          <c:y val="0.141202749140893"/>
          <c:w val="0.939393939393939"/>
          <c:h val="0.678898990718944"/>
        </c:manualLayout>
      </c:layout>
      <c:barChart>
        <c:barDir val="col"/>
        <c:grouping val="stacked"/>
        <c:varyColors val="0"/>
        <c:ser>
          <c:idx val="0"/>
          <c:order val="0"/>
          <c:tx>
            <c:strRef>
              <c:f>absoluta!$A$6</c:f>
              <c:strCache>
                <c:ptCount val="1"/>
              </c:strCache>
            </c:strRef>
          </c:tx>
          <c:spPr>
            <a:solidFill>
              <a:schemeClr val="accent1"/>
            </a:solidFill>
            <a:ln>
              <a:noFill/>
            </a:ln>
            <a:effectLst/>
          </c:spPr>
          <c:invertIfNegative val="0"/>
          <c:val>
            <c:numRef>
              <c:f>absoluta!$A$13:$A$16</c:f>
              <c:numCache>
                <c:formatCode>General</c:formatCode>
                <c:ptCount val="4"/>
                <c:pt idx="0">
                  <c:v>0.0</c:v>
                </c:pt>
                <c:pt idx="2">
                  <c:v>0.0</c:v>
                </c:pt>
              </c:numCache>
            </c:numRef>
          </c:val>
        </c:ser>
        <c:ser>
          <c:idx val="1"/>
          <c:order val="1"/>
          <c:tx>
            <c:strRef>
              <c:f>absoluta!$B$6</c:f>
              <c:strCache>
                <c:ptCount val="1"/>
                <c:pt idx="0">
                  <c:v>valor</c:v>
                </c:pt>
              </c:strCache>
            </c:strRef>
          </c:tx>
          <c:spPr>
            <a:pattFill prst="wdDnDiag">
              <a:fgClr>
                <a:schemeClr val="tx1"/>
              </a:fgClr>
              <a:bgClr>
                <a:schemeClr val="bg1"/>
              </a:bgClr>
            </a:pattFill>
            <a:ln>
              <a:noFill/>
            </a:ln>
            <a:effectLst/>
          </c:spPr>
          <c:invertIfNegative val="0"/>
          <c:dPt>
            <c:idx val="0"/>
            <c:invertIfNegative val="0"/>
            <c:bubble3D val="0"/>
            <c:spPr>
              <a:solidFill>
                <a:srgbClr val="00B050"/>
              </a:solidFill>
              <a:ln>
                <a:noFill/>
              </a:ln>
              <a:effectLst/>
            </c:spPr>
          </c:dPt>
          <c:dPt>
            <c:idx val="2"/>
            <c:invertIfNegative val="0"/>
            <c:bubble3D val="0"/>
            <c:spPr>
              <a:solidFill>
                <a:schemeClr val="accent6">
                  <a:lumMod val="75000"/>
                </a:schemeClr>
              </a:solidFill>
              <a:ln>
                <a:noFill/>
              </a:ln>
              <a:effectLst/>
            </c:spPr>
          </c:dPt>
          <c:val>
            <c:numRef>
              <c:f>absoluta!$B$13:$B$16</c:f>
              <c:numCache>
                <c:formatCode>General</c:formatCode>
                <c:ptCount val="4"/>
                <c:pt idx="0">
                  <c:v>100.0</c:v>
                </c:pt>
                <c:pt idx="2">
                  <c:v>100.0</c:v>
                </c:pt>
              </c:numCache>
            </c:numRef>
          </c:val>
        </c:ser>
        <c:ser>
          <c:idx val="2"/>
          <c:order val="2"/>
          <c:tx>
            <c:strRef>
              <c:f>absoluta!$C$6</c:f>
              <c:strCache>
                <c:ptCount val="1"/>
                <c:pt idx="0">
                  <c:v>precio de producción</c:v>
                </c:pt>
              </c:strCache>
            </c:strRef>
          </c:tx>
          <c:spPr>
            <a:solidFill>
              <a:schemeClr val="accent6">
                <a:lumMod val="75000"/>
              </a:schemeClr>
            </a:solidFill>
            <a:ln>
              <a:noFill/>
            </a:ln>
            <a:effectLst/>
          </c:spPr>
          <c:invertIfNegative val="0"/>
          <c:val>
            <c:numRef>
              <c:f>absoluta!$C$13:$C$16</c:f>
              <c:numCache>
                <c:formatCode>General</c:formatCode>
                <c:ptCount val="4"/>
                <c:pt idx="2">
                  <c:v>50.0</c:v>
                </c:pt>
              </c:numCache>
            </c:numRef>
          </c:val>
        </c:ser>
        <c:ser>
          <c:idx val="3"/>
          <c:order val="3"/>
          <c:tx>
            <c:strRef>
              <c:f>absoluta!$D$6</c:f>
              <c:strCache>
                <c:ptCount val="1"/>
              </c:strCache>
            </c:strRef>
          </c:tx>
          <c:spPr>
            <a:gradFill flip="none" rotWithShape="1">
              <a:gsLst>
                <a:gs pos="40000">
                  <a:srgbClr val="7030A0"/>
                </a:gs>
                <a:gs pos="67000">
                  <a:schemeClr val="accent3">
                    <a:lumMod val="97000"/>
                    <a:lumOff val="3000"/>
                  </a:schemeClr>
                </a:gs>
                <a:gs pos="97000">
                  <a:schemeClr val="accent3">
                    <a:lumMod val="60000"/>
                    <a:lumOff val="40000"/>
                  </a:schemeClr>
                </a:gs>
              </a:gsLst>
              <a:lin ang="16200000" scaled="0"/>
              <a:tileRect/>
            </a:gradFill>
            <a:ln>
              <a:noFill/>
            </a:ln>
            <a:effectLst/>
          </c:spPr>
          <c:invertIfNegative val="0"/>
          <c:val>
            <c:numRef>
              <c:f>absoluta!$D$13:$D$16</c:f>
              <c:numCache>
                <c:formatCode>General</c:formatCode>
                <c:ptCount val="4"/>
                <c:pt idx="2">
                  <c:v>30.0</c:v>
                </c:pt>
              </c:numCache>
            </c:numRef>
          </c:val>
        </c:ser>
        <c:dLbls>
          <c:showLegendKey val="0"/>
          <c:showVal val="0"/>
          <c:showCatName val="0"/>
          <c:showSerName val="0"/>
          <c:showPercent val="0"/>
          <c:showBubbleSize val="0"/>
        </c:dLbls>
        <c:gapWidth val="219"/>
        <c:overlap val="100"/>
        <c:axId val="-2135891136"/>
        <c:axId val="-2135894192"/>
      </c:barChart>
      <c:catAx>
        <c:axId val="-2135891136"/>
        <c:scaling>
          <c:orientation val="minMax"/>
        </c:scaling>
        <c:delete val="1"/>
        <c:axPos val="b"/>
        <c:majorTickMark val="none"/>
        <c:minorTickMark val="none"/>
        <c:tickLblPos val="nextTo"/>
        <c:crossAx val="-2135894192"/>
        <c:crosses val="autoZero"/>
        <c:auto val="1"/>
        <c:lblAlgn val="ctr"/>
        <c:lblOffset val="100"/>
        <c:noMultiLvlLbl val="0"/>
      </c:catAx>
      <c:valAx>
        <c:axId val="-2135894192"/>
        <c:scaling>
          <c:orientation val="minMax"/>
          <c:min val="0.0"/>
        </c:scaling>
        <c:delete val="1"/>
        <c:axPos val="l"/>
        <c:numFmt formatCode="General" sourceLinked="0"/>
        <c:majorTickMark val="none"/>
        <c:minorTickMark val="none"/>
        <c:tickLblPos val="nextTo"/>
        <c:crossAx val="-2135891136"/>
        <c:crosses val="autoZero"/>
        <c:crossBetween val="between"/>
      </c:valAx>
      <c:spPr>
        <a:noFill/>
        <a:ln w="0">
          <a:solidFill>
            <a:schemeClr val="tx1"/>
          </a:solid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latin typeface="Arial" charset="0"/>
          <a:ea typeface="Arial" charset="0"/>
          <a:cs typeface="Arial" charset="0"/>
        </a:defRPr>
      </a:pPr>
      <a:endParaRPr lang="es-ES_tradn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75503534359341"/>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dLbls>
          <c:showLegendKey val="0"/>
          <c:showVal val="0"/>
          <c:showCatName val="0"/>
          <c:showSerName val="0"/>
          <c:showPercent val="0"/>
          <c:showBubbleSize val="0"/>
        </c:dLbls>
        <c:gapWidth val="0"/>
        <c:overlap val="100"/>
        <c:axId val="-2145580384"/>
        <c:axId val="-2145576928"/>
      </c:barChart>
      <c:catAx>
        <c:axId val="-214558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576928"/>
        <c:crosses val="autoZero"/>
        <c:auto val="1"/>
        <c:lblAlgn val="ctr"/>
        <c:lblOffset val="100"/>
        <c:noMultiLvlLbl val="0"/>
      </c:catAx>
      <c:valAx>
        <c:axId val="-2145576928"/>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5580384"/>
        <c:crosses val="autoZero"/>
        <c:crossBetween val="between"/>
      </c:valAx>
      <c:spPr>
        <a:noFill/>
        <a:ln>
          <a:solidFill>
            <a:sysClr val="windowText" lastClr="000000"/>
          </a:solidFill>
        </a:ln>
        <a:effectLst/>
      </c:spPr>
    </c:plotArea>
    <c:legend>
      <c:legendPos val="b"/>
      <c:legendEntry>
        <c:idx val="1"/>
        <c:delete val="1"/>
      </c:legendEntry>
      <c:legendEntry>
        <c:idx val="2"/>
        <c:delete val="1"/>
      </c:legendEntry>
      <c:legendEntry>
        <c:idx val="3"/>
        <c:delete val="1"/>
      </c:legendEntry>
      <c:layout>
        <c:manualLayout>
          <c:xMode val="edge"/>
          <c:yMode val="edge"/>
          <c:x val="0.0521800480068196"/>
          <c:y val="0.891926751231024"/>
          <c:w val="0.887092783273886"/>
          <c:h val="0.0691684025728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s-ES_tradnl"/>
        </a:p>
      </c:txPr>
    </c:title>
    <c:autoTitleDeleted val="0"/>
    <c:plotArea>
      <c:layout>
        <c:manualLayout>
          <c:layoutTarget val="inner"/>
          <c:xMode val="edge"/>
          <c:yMode val="edge"/>
          <c:x val="0.0608392220203244"/>
          <c:y val="0.059207492795389"/>
          <c:w val="0.920642259461157"/>
          <c:h val="0.775503534359341"/>
        </c:manualLayout>
      </c:layout>
      <c:barChart>
        <c:barDir val="col"/>
        <c:grouping val="stacked"/>
        <c:varyColors val="0"/>
        <c:ser>
          <c:idx val="1"/>
          <c:order val="0"/>
          <c:tx>
            <c:strRef>
              <c:f>'Cuadro 2'!$I$7</c:f>
              <c:strCache>
                <c:ptCount val="1"/>
                <c:pt idx="0">
                  <c:v>Capital fijo consumido</c:v>
                </c:pt>
              </c:strCache>
            </c:strRef>
          </c:tx>
          <c:spPr>
            <a:solidFill>
              <a:schemeClr val="accent2"/>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2'!$I$8:$I$142</c:f>
              <c:numCache>
                <c:formatCode>0</c:formatCode>
                <c:ptCount val="135"/>
                <c:pt idx="0">
                  <c:v>38.15437748422327</c:v>
                </c:pt>
                <c:pt idx="1">
                  <c:v>42.15807145935472</c:v>
                </c:pt>
                <c:pt idx="2">
                  <c:v>41.59874451825074</c:v>
                </c:pt>
                <c:pt idx="3">
                  <c:v>56.08062581037734</c:v>
                </c:pt>
                <c:pt idx="4">
                  <c:v>55.38396196282105</c:v>
                </c:pt>
                <c:pt idx="5">
                  <c:v>42.0217940932769</c:v>
                </c:pt>
                <c:pt idx="6">
                  <c:v>45.24162135032383</c:v>
                </c:pt>
                <c:pt idx="7">
                  <c:v>50.29498362336169</c:v>
                </c:pt>
                <c:pt idx="8">
                  <c:v>61.98867793292917</c:v>
                </c:pt>
                <c:pt idx="9">
                  <c:v>84.57858145901437</c:v>
                </c:pt>
                <c:pt idx="10">
                  <c:v>79.98103482830212</c:v>
                </c:pt>
                <c:pt idx="11">
                  <c:v>82.91866838256054</c:v>
                </c:pt>
                <c:pt idx="12">
                  <c:v>90.42005290882793</c:v>
                </c:pt>
                <c:pt idx="13">
                  <c:v>81.54475417772447</c:v>
                </c:pt>
                <c:pt idx="14">
                  <c:v>76.12625888013665</c:v>
                </c:pt>
                <c:pt idx="15">
                  <c:v>76.9969996998835</c:v>
                </c:pt>
                <c:pt idx="16">
                  <c:v>83.74228100699645</c:v>
                </c:pt>
                <c:pt idx="17">
                  <c:v>86.13299087012753</c:v>
                </c:pt>
                <c:pt idx="18">
                  <c:v>85.40731042265188</c:v>
                </c:pt>
                <c:pt idx="19">
                  <c:v>90.9880718361762</c:v>
                </c:pt>
                <c:pt idx="20">
                  <c:v>98.84341065281967</c:v>
                </c:pt>
                <c:pt idx="21">
                  <c:v>71.99179311918634</c:v>
                </c:pt>
                <c:pt idx="22">
                  <c:v>180.2733822641085</c:v>
                </c:pt>
                <c:pt idx="23">
                  <c:v>166.1838663960843</c:v>
                </c:pt>
                <c:pt idx="24">
                  <c:v>172.8285560049011</c:v>
                </c:pt>
                <c:pt idx="25">
                  <c:v>241.7003721487143</c:v>
                </c:pt>
                <c:pt idx="26">
                  <c:v>255.63320089894</c:v>
                </c:pt>
                <c:pt idx="27">
                  <c:v>215.8087740751481</c:v>
                </c:pt>
                <c:pt idx="28">
                  <c:v>313.2659510322866</c:v>
                </c:pt>
                <c:pt idx="29">
                  <c:v>309.3169042890033</c:v>
                </c:pt>
                <c:pt idx="30">
                  <c:v>251.9065888001765</c:v>
                </c:pt>
                <c:pt idx="31">
                  <c:v>308.9811046165364</c:v>
                </c:pt>
                <c:pt idx="32">
                  <c:v>351.9736103109681</c:v>
                </c:pt>
                <c:pt idx="33">
                  <c:v>426.7839908924865</c:v>
                </c:pt>
                <c:pt idx="34">
                  <c:v>488.7237921659446</c:v>
                </c:pt>
                <c:pt idx="35">
                  <c:v>460.1397942686172</c:v>
                </c:pt>
                <c:pt idx="36">
                  <c:v>535.017180661547</c:v>
                </c:pt>
                <c:pt idx="37">
                  <c:v>578.3011299892875</c:v>
                </c:pt>
                <c:pt idx="38">
                  <c:v>529.5945794344549</c:v>
                </c:pt>
                <c:pt idx="39">
                  <c:v>513.8597935036832</c:v>
                </c:pt>
                <c:pt idx="40">
                  <c:v>564.295092330654</c:v>
                </c:pt>
                <c:pt idx="41">
                  <c:v>637.502199493718</c:v>
                </c:pt>
                <c:pt idx="42">
                  <c:v>758.2818571205144</c:v>
                </c:pt>
                <c:pt idx="43">
                  <c:v>759.8079636314112</c:v>
                </c:pt>
                <c:pt idx="44">
                  <c:v>791.7605536336471</c:v>
                </c:pt>
                <c:pt idx="45">
                  <c:v>694.16533069974</c:v>
                </c:pt>
                <c:pt idx="46">
                  <c:v>731.9588819694425</c:v>
                </c:pt>
                <c:pt idx="47">
                  <c:v>827.797729638222</c:v>
                </c:pt>
                <c:pt idx="48">
                  <c:v>929.143169787547</c:v>
                </c:pt>
                <c:pt idx="49">
                  <c:v>1032.692109737017</c:v>
                </c:pt>
                <c:pt idx="50">
                  <c:v>1186.450449920671</c:v>
                </c:pt>
                <c:pt idx="51">
                  <c:v>1135.406909057865</c:v>
                </c:pt>
                <c:pt idx="52">
                  <c:v>1334.840228500231</c:v>
                </c:pt>
                <c:pt idx="53">
                  <c:v>1436.515160670541</c:v>
                </c:pt>
                <c:pt idx="54">
                  <c:v>1363.655054907974</c:v>
                </c:pt>
                <c:pt idx="55">
                  <c:v>1556.924622527253</c:v>
                </c:pt>
                <c:pt idx="56">
                  <c:v>1599.444543034324</c:v>
                </c:pt>
                <c:pt idx="57">
                  <c:v>1808.487566578561</c:v>
                </c:pt>
                <c:pt idx="58">
                  <c:v>1910.86166755004</c:v>
                </c:pt>
                <c:pt idx="59">
                  <c:v>2273.41256023731</c:v>
                </c:pt>
                <c:pt idx="60">
                  <c:v>2093.770363925823</c:v>
                </c:pt>
                <c:pt idx="61">
                  <c:v>2443.454346668364</c:v>
                </c:pt>
                <c:pt idx="62">
                  <c:v>2387.172642939518</c:v>
                </c:pt>
                <c:pt idx="63">
                  <c:v>2384.309517523667</c:v>
                </c:pt>
                <c:pt idx="64">
                  <c:v>2326.155464941934</c:v>
                </c:pt>
                <c:pt idx="65">
                  <c:v>2606.463047784565</c:v>
                </c:pt>
                <c:pt idx="66">
                  <c:v>3005.270423173065</c:v>
                </c:pt>
                <c:pt idx="67">
                  <c:v>2929.00315602178</c:v>
                </c:pt>
                <c:pt idx="68">
                  <c:v>2540.072649382078</c:v>
                </c:pt>
                <c:pt idx="69">
                  <c:v>2446.226772379536</c:v>
                </c:pt>
                <c:pt idx="70">
                  <c:v>2707.112472097814</c:v>
                </c:pt>
                <c:pt idx="71">
                  <c:v>2422.256976249357</c:v>
                </c:pt>
                <c:pt idx="72">
                  <c:v>2660.78273144082</c:v>
                </c:pt>
                <c:pt idx="73">
                  <c:v>2211.747416503301</c:v>
                </c:pt>
                <c:pt idx="74">
                  <c:v>2819.436557793336</c:v>
                </c:pt>
                <c:pt idx="75">
                  <c:v>3054.972635042835</c:v>
                </c:pt>
                <c:pt idx="76">
                  <c:v>3165.547573671913</c:v>
                </c:pt>
                <c:pt idx="77">
                  <c:v>3117.07384691238</c:v>
                </c:pt>
                <c:pt idx="78">
                  <c:v>2800.767700262048</c:v>
                </c:pt>
                <c:pt idx="79">
                  <c:v>2955.448849255954</c:v>
                </c:pt>
                <c:pt idx="80">
                  <c:v>3182.696465033943</c:v>
                </c:pt>
                <c:pt idx="81">
                  <c:v>3290.350595383703</c:v>
                </c:pt>
                <c:pt idx="82">
                  <c:v>3272.00420662247</c:v>
                </c:pt>
                <c:pt idx="83">
                  <c:v>3818.631510651871</c:v>
                </c:pt>
                <c:pt idx="84">
                  <c:v>3672.304249813288</c:v>
                </c:pt>
                <c:pt idx="85">
                  <c:v>3784.728729808718</c:v>
                </c:pt>
                <c:pt idx="86">
                  <c:v>3551.95049932152</c:v>
                </c:pt>
                <c:pt idx="87">
                  <c:v>3694.795228474405</c:v>
                </c:pt>
                <c:pt idx="88">
                  <c:v>3578.641296266828</c:v>
                </c:pt>
                <c:pt idx="89">
                  <c:v>3508.520812169901</c:v>
                </c:pt>
                <c:pt idx="90">
                  <c:v>3716.94659226204</c:v>
                </c:pt>
                <c:pt idx="91">
                  <c:v>3878.485286945132</c:v>
                </c:pt>
                <c:pt idx="92">
                  <c:v>4516.534475307441</c:v>
                </c:pt>
                <c:pt idx="93">
                  <c:v>6551.067380382065</c:v>
                </c:pt>
                <c:pt idx="94">
                  <c:v>6077.683257385726</c:v>
                </c:pt>
                <c:pt idx="95">
                  <c:v>5257.724337736739</c:v>
                </c:pt>
                <c:pt idx="96">
                  <c:v>5159.752925580753</c:v>
                </c:pt>
                <c:pt idx="97">
                  <c:v>4772.639526729924</c:v>
                </c:pt>
                <c:pt idx="98">
                  <c:v>4912.807748884547</c:v>
                </c:pt>
                <c:pt idx="99">
                  <c:v>4797.300761671835</c:v>
                </c:pt>
                <c:pt idx="100">
                  <c:v>5277.093591018152</c:v>
                </c:pt>
                <c:pt idx="101">
                  <c:v>6010.29397358334</c:v>
                </c:pt>
                <c:pt idx="102">
                  <c:v>6160.108987513106</c:v>
                </c:pt>
                <c:pt idx="103">
                  <c:v>6251.412196011156</c:v>
                </c:pt>
                <c:pt idx="104">
                  <c:v>4569.317739982943</c:v>
                </c:pt>
                <c:pt idx="105">
                  <c:v>4608.894746441523</c:v>
                </c:pt>
                <c:pt idx="106">
                  <c:v>4428.076894293311</c:v>
                </c:pt>
                <c:pt idx="107">
                  <c:v>4389.09851905357</c:v>
                </c:pt>
                <c:pt idx="108">
                  <c:v>3775.112303490896</c:v>
                </c:pt>
                <c:pt idx="109">
                  <c:v>2980.319516492587</c:v>
                </c:pt>
                <c:pt idx="110">
                  <c:v>2655.154427754025</c:v>
                </c:pt>
                <c:pt idx="111">
                  <c:v>2692.129816704918</c:v>
                </c:pt>
                <c:pt idx="112">
                  <c:v>2533.258726967661</c:v>
                </c:pt>
                <c:pt idx="113">
                  <c:v>2491.980716966893</c:v>
                </c:pt>
                <c:pt idx="114">
                  <c:v>2393.943473054526</c:v>
                </c:pt>
                <c:pt idx="115">
                  <c:v>2333.275762505408</c:v>
                </c:pt>
                <c:pt idx="116">
                  <c:v>2243.185790446555</c:v>
                </c:pt>
                <c:pt idx="117">
                  <c:v>2237.246754830805</c:v>
                </c:pt>
                <c:pt idx="118">
                  <c:v>2136.072099099091</c:v>
                </c:pt>
                <c:pt idx="119">
                  <c:v>2087.285702251323</c:v>
                </c:pt>
                <c:pt idx="120">
                  <c:v>2657.92119754281</c:v>
                </c:pt>
                <c:pt idx="121">
                  <c:v>2486.592750076748</c:v>
                </c:pt>
                <c:pt idx="122">
                  <c:v>2691.22311015062</c:v>
                </c:pt>
                <c:pt idx="123">
                  <c:v>2805.614832371895</c:v>
                </c:pt>
                <c:pt idx="124">
                  <c:v>2900.207871367506</c:v>
                </c:pt>
                <c:pt idx="125">
                  <c:v>2802.299140846894</c:v>
                </c:pt>
                <c:pt idx="126">
                  <c:v>2702.722976642091</c:v>
                </c:pt>
                <c:pt idx="127">
                  <c:v>2746.822623615496</c:v>
                </c:pt>
                <c:pt idx="128">
                  <c:v>2461.162539179742</c:v>
                </c:pt>
                <c:pt idx="129">
                  <c:v>2381.923302472746</c:v>
                </c:pt>
                <c:pt idx="130">
                  <c:v>2250.77955683145</c:v>
                </c:pt>
                <c:pt idx="131">
                  <c:v>2223.934634115965</c:v>
                </c:pt>
                <c:pt idx="132">
                  <c:v>2204.35384615876</c:v>
                </c:pt>
                <c:pt idx="133">
                  <c:v>2113.138436893426</c:v>
                </c:pt>
                <c:pt idx="134">
                  <c:v>2078.066759589436</c:v>
                </c:pt>
              </c:numCache>
            </c:numRef>
          </c:val>
        </c:ser>
        <c:ser>
          <c:idx val="0"/>
          <c:order val="1"/>
          <c:tx>
            <c:strRef>
              <c:f>'Cuadro 2'!$H$7</c:f>
              <c:strCache>
                <c:ptCount val="1"/>
                <c:pt idx="0">
                  <c:v>Costo laboral_x000d_</c:v>
                </c:pt>
              </c:strCache>
            </c:strRef>
          </c:tx>
          <c:spPr>
            <a:solidFill>
              <a:schemeClr val="accent1"/>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2'!$H$8:$H$142</c:f>
              <c:numCache>
                <c:formatCode>0</c:formatCode>
                <c:ptCount val="135"/>
                <c:pt idx="0">
                  <c:v>1110.526251299423</c:v>
                </c:pt>
                <c:pt idx="1">
                  <c:v>1133.415475419866</c:v>
                </c:pt>
                <c:pt idx="2">
                  <c:v>1397.265429526968</c:v>
                </c:pt>
                <c:pt idx="3">
                  <c:v>1554.429072796888</c:v>
                </c:pt>
                <c:pt idx="4">
                  <c:v>1628.291907966727</c:v>
                </c:pt>
                <c:pt idx="5">
                  <c:v>1481.710781576991</c:v>
                </c:pt>
                <c:pt idx="6">
                  <c:v>1532.92071997261</c:v>
                </c:pt>
                <c:pt idx="7">
                  <c:v>1539.742570925022</c:v>
                </c:pt>
                <c:pt idx="8">
                  <c:v>1168.115462560133</c:v>
                </c:pt>
                <c:pt idx="9">
                  <c:v>1365.688579980072</c:v>
                </c:pt>
                <c:pt idx="10">
                  <c:v>1535.624208421232</c:v>
                </c:pt>
                <c:pt idx="11">
                  <c:v>1444.358141586547</c:v>
                </c:pt>
                <c:pt idx="12">
                  <c:v>1427.179057493552</c:v>
                </c:pt>
                <c:pt idx="13">
                  <c:v>1261.01764795117</c:v>
                </c:pt>
                <c:pt idx="14">
                  <c:v>1967.494537886056</c:v>
                </c:pt>
                <c:pt idx="15">
                  <c:v>1799.671071856881</c:v>
                </c:pt>
                <c:pt idx="16">
                  <c:v>1824.039105292778</c:v>
                </c:pt>
                <c:pt idx="17">
                  <c:v>2289.47615140858</c:v>
                </c:pt>
                <c:pt idx="18">
                  <c:v>1789.822762190837</c:v>
                </c:pt>
                <c:pt idx="19">
                  <c:v>2388.950038114378</c:v>
                </c:pt>
                <c:pt idx="20">
                  <c:v>2292.15506388444</c:v>
                </c:pt>
                <c:pt idx="21">
                  <c:v>2940.000996634841</c:v>
                </c:pt>
                <c:pt idx="22">
                  <c:v>3456.127905616991</c:v>
                </c:pt>
                <c:pt idx="23">
                  <c:v>3785.983045673916</c:v>
                </c:pt>
                <c:pt idx="24">
                  <c:v>3606.372681006703</c:v>
                </c:pt>
                <c:pt idx="25">
                  <c:v>3037.154423644057</c:v>
                </c:pt>
                <c:pt idx="26">
                  <c:v>3743.705830683693</c:v>
                </c:pt>
                <c:pt idx="27">
                  <c:v>3401.506985937674</c:v>
                </c:pt>
                <c:pt idx="28">
                  <c:v>3185.082873155314</c:v>
                </c:pt>
                <c:pt idx="29">
                  <c:v>3198.617579203523</c:v>
                </c:pt>
                <c:pt idx="30">
                  <c:v>4463.480288163797</c:v>
                </c:pt>
                <c:pt idx="31">
                  <c:v>3535.516354027004</c:v>
                </c:pt>
                <c:pt idx="32">
                  <c:v>5144.024099420291</c:v>
                </c:pt>
                <c:pt idx="33">
                  <c:v>5624.493926369907</c:v>
                </c:pt>
                <c:pt idx="34">
                  <c:v>4597.251504320231</c:v>
                </c:pt>
                <c:pt idx="35">
                  <c:v>3188.340980843611</c:v>
                </c:pt>
                <c:pt idx="36">
                  <c:v>3425.799305989126</c:v>
                </c:pt>
                <c:pt idx="37">
                  <c:v>4546.880537454147</c:v>
                </c:pt>
                <c:pt idx="38">
                  <c:v>4831.39616978549</c:v>
                </c:pt>
                <c:pt idx="39">
                  <c:v>5945.464705400138</c:v>
                </c:pt>
                <c:pt idx="40">
                  <c:v>6303.026452413032</c:v>
                </c:pt>
                <c:pt idx="41">
                  <c:v>6659.456942493528</c:v>
                </c:pt>
                <c:pt idx="42">
                  <c:v>7808.15023671625</c:v>
                </c:pt>
                <c:pt idx="43">
                  <c:v>7064.277871488081</c:v>
                </c:pt>
                <c:pt idx="44">
                  <c:v>7686.730385193688</c:v>
                </c:pt>
                <c:pt idx="45">
                  <c:v>8203.24425660342</c:v>
                </c:pt>
                <c:pt idx="46">
                  <c:v>8765.916554861255</c:v>
                </c:pt>
                <c:pt idx="47">
                  <c:v>8547.778623180304</c:v>
                </c:pt>
                <c:pt idx="48">
                  <c:v>6766.044905353987</c:v>
                </c:pt>
                <c:pt idx="49">
                  <c:v>6683.310151497055</c:v>
                </c:pt>
                <c:pt idx="50">
                  <c:v>7378.36231366211</c:v>
                </c:pt>
                <c:pt idx="51">
                  <c:v>6989.210539762604</c:v>
                </c:pt>
                <c:pt idx="52">
                  <c:v>8189.711962720542</c:v>
                </c:pt>
                <c:pt idx="53">
                  <c:v>8707.253814015313</c:v>
                </c:pt>
                <c:pt idx="54">
                  <c:v>7966.498778244797</c:v>
                </c:pt>
                <c:pt idx="55">
                  <c:v>8077.26284600799</c:v>
                </c:pt>
                <c:pt idx="56">
                  <c:v>7593.659762432576</c:v>
                </c:pt>
                <c:pt idx="57">
                  <c:v>8298.321117852896</c:v>
                </c:pt>
                <c:pt idx="58">
                  <c:v>8532.507599859247</c:v>
                </c:pt>
                <c:pt idx="59">
                  <c:v>9935.04496482632</c:v>
                </c:pt>
                <c:pt idx="60">
                  <c:v>9134.339140720413</c:v>
                </c:pt>
                <c:pt idx="61">
                  <c:v>8549.06780804971</c:v>
                </c:pt>
                <c:pt idx="62">
                  <c:v>10876.65812714437</c:v>
                </c:pt>
                <c:pt idx="63">
                  <c:v>8488.491089899975</c:v>
                </c:pt>
                <c:pt idx="64">
                  <c:v>8425.32361892693</c:v>
                </c:pt>
                <c:pt idx="65">
                  <c:v>10618.79407983093</c:v>
                </c:pt>
                <c:pt idx="66">
                  <c:v>13124.87416733789</c:v>
                </c:pt>
                <c:pt idx="67">
                  <c:v>11565.91672510243</c:v>
                </c:pt>
                <c:pt idx="68">
                  <c:v>10081.71885269081</c:v>
                </c:pt>
                <c:pt idx="69">
                  <c:v>11606.90118665251</c:v>
                </c:pt>
                <c:pt idx="70">
                  <c:v>10733.71386887234</c:v>
                </c:pt>
                <c:pt idx="71">
                  <c:v>13389.70488084715</c:v>
                </c:pt>
                <c:pt idx="72">
                  <c:v>13588.88688602923</c:v>
                </c:pt>
                <c:pt idx="73">
                  <c:v>12720.26474724786</c:v>
                </c:pt>
                <c:pt idx="74">
                  <c:v>12646.64713287033</c:v>
                </c:pt>
                <c:pt idx="75">
                  <c:v>11013.83720024619</c:v>
                </c:pt>
                <c:pt idx="76">
                  <c:v>13835.73994857464</c:v>
                </c:pt>
                <c:pt idx="77">
                  <c:v>11214.80055153788</c:v>
                </c:pt>
                <c:pt idx="78">
                  <c:v>9565.433182367845</c:v>
                </c:pt>
                <c:pt idx="79">
                  <c:v>9348.452564057325</c:v>
                </c:pt>
                <c:pt idx="80">
                  <c:v>9741.150620226847</c:v>
                </c:pt>
                <c:pt idx="81">
                  <c:v>9508.731893205133</c:v>
                </c:pt>
                <c:pt idx="82">
                  <c:v>11976.51821853967</c:v>
                </c:pt>
                <c:pt idx="83">
                  <c:v>13912.93255665025</c:v>
                </c:pt>
                <c:pt idx="84">
                  <c:v>12691.67403338857</c:v>
                </c:pt>
                <c:pt idx="85">
                  <c:v>11835.45744741137</c:v>
                </c:pt>
                <c:pt idx="86">
                  <c:v>10765.58801580124</c:v>
                </c:pt>
                <c:pt idx="87">
                  <c:v>12046.88003701184</c:v>
                </c:pt>
                <c:pt idx="88">
                  <c:v>12923.64344633732</c:v>
                </c:pt>
                <c:pt idx="89">
                  <c:v>13629.68272409928</c:v>
                </c:pt>
                <c:pt idx="90">
                  <c:v>12069.34506271732</c:v>
                </c:pt>
                <c:pt idx="91">
                  <c:v>13916.08965692891</c:v>
                </c:pt>
                <c:pt idx="92">
                  <c:v>16019.93904794188</c:v>
                </c:pt>
                <c:pt idx="93">
                  <c:v>14566.37826126247</c:v>
                </c:pt>
                <c:pt idx="94">
                  <c:v>8652.364814068824</c:v>
                </c:pt>
                <c:pt idx="95">
                  <c:v>6607.68262542929</c:v>
                </c:pt>
                <c:pt idx="96">
                  <c:v>4727.16217832794</c:v>
                </c:pt>
                <c:pt idx="97">
                  <c:v>5462.837423901015</c:v>
                </c:pt>
                <c:pt idx="98">
                  <c:v>7313.150386083375</c:v>
                </c:pt>
                <c:pt idx="99">
                  <c:v>6919.670966017505</c:v>
                </c:pt>
                <c:pt idx="100">
                  <c:v>8500.593400970752</c:v>
                </c:pt>
                <c:pt idx="101">
                  <c:v>12152.90157089341</c:v>
                </c:pt>
                <c:pt idx="102">
                  <c:v>13990.15560741702</c:v>
                </c:pt>
                <c:pt idx="103">
                  <c:v>11018.45642440465</c:v>
                </c:pt>
                <c:pt idx="104">
                  <c:v>9753.998773450863</c:v>
                </c:pt>
                <c:pt idx="105">
                  <c:v>9466.992125152031</c:v>
                </c:pt>
                <c:pt idx="106">
                  <c:v>8550.84191036554</c:v>
                </c:pt>
                <c:pt idx="107">
                  <c:v>5708.19114492261</c:v>
                </c:pt>
                <c:pt idx="108">
                  <c:v>8474.24220607297</c:v>
                </c:pt>
                <c:pt idx="109">
                  <c:v>7548.917784594</c:v>
                </c:pt>
                <c:pt idx="110">
                  <c:v>7373.298042089692</c:v>
                </c:pt>
                <c:pt idx="111">
                  <c:v>6534.412373220997</c:v>
                </c:pt>
                <c:pt idx="112">
                  <c:v>6129.967150592121</c:v>
                </c:pt>
                <c:pt idx="113">
                  <c:v>6291.863885686558</c:v>
                </c:pt>
                <c:pt idx="114">
                  <c:v>5815.52537897987</c:v>
                </c:pt>
                <c:pt idx="115">
                  <c:v>5135.688191377717</c:v>
                </c:pt>
                <c:pt idx="116">
                  <c:v>5235.0611171777</c:v>
                </c:pt>
                <c:pt idx="117">
                  <c:v>5087.544947430898</c:v>
                </c:pt>
                <c:pt idx="118">
                  <c:v>4800.440073487644</c:v>
                </c:pt>
                <c:pt idx="119">
                  <c:v>4703.074432710177</c:v>
                </c:pt>
                <c:pt idx="120">
                  <c:v>4110.544047177007</c:v>
                </c:pt>
                <c:pt idx="121">
                  <c:v>5839.739450033499</c:v>
                </c:pt>
                <c:pt idx="122">
                  <c:v>6000.25287463776</c:v>
                </c:pt>
                <c:pt idx="123">
                  <c:v>6811.344412223179</c:v>
                </c:pt>
                <c:pt idx="124">
                  <c:v>7072.278528309593</c:v>
                </c:pt>
                <c:pt idx="125">
                  <c:v>8384.476317528301</c:v>
                </c:pt>
                <c:pt idx="126">
                  <c:v>9074.440611794623</c:v>
                </c:pt>
                <c:pt idx="127">
                  <c:v>6905.916315382517</c:v>
                </c:pt>
                <c:pt idx="128">
                  <c:v>9789.680631626245</c:v>
                </c:pt>
                <c:pt idx="129">
                  <c:v>9709.235275380544</c:v>
                </c:pt>
                <c:pt idx="130">
                  <c:v>8260.461293726301</c:v>
                </c:pt>
                <c:pt idx="131">
                  <c:v>9171.166754843183</c:v>
                </c:pt>
                <c:pt idx="132">
                  <c:v>8410.836179036109</c:v>
                </c:pt>
                <c:pt idx="133">
                  <c:v>9433.0336071321</c:v>
                </c:pt>
                <c:pt idx="134">
                  <c:v>8507.893671987184</c:v>
                </c:pt>
              </c:numCache>
            </c:numRef>
          </c:val>
        </c:ser>
        <c:ser>
          <c:idx val="2"/>
          <c:order val="2"/>
          <c:tx>
            <c:strRef>
              <c:f>'Cuadro 2'!$L$7</c:f>
              <c:strCache>
                <c:ptCount val="1"/>
                <c:pt idx="0">
                  <c:v>Ganancia normal_x000d_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2'!$L$8:$L$142</c:f>
              <c:numCache>
                <c:formatCode>0</c:formatCode>
                <c:ptCount val="135"/>
                <c:pt idx="0">
                  <c:v>1241.077374390161</c:v>
                </c:pt>
                <c:pt idx="1">
                  <c:v>819.9254126275304</c:v>
                </c:pt>
                <c:pt idx="2">
                  <c:v>2014.899939098277</c:v>
                </c:pt>
                <c:pt idx="3">
                  <c:v>2661.000655303515</c:v>
                </c:pt>
                <c:pt idx="4">
                  <c:v>1102.663272862583</c:v>
                </c:pt>
                <c:pt idx="5">
                  <c:v>870.6160466842779</c:v>
                </c:pt>
                <c:pt idx="6">
                  <c:v>445.5628350854041</c:v>
                </c:pt>
                <c:pt idx="7">
                  <c:v>1057.546190717267</c:v>
                </c:pt>
                <c:pt idx="8">
                  <c:v>2538.849694907702</c:v>
                </c:pt>
                <c:pt idx="9">
                  <c:v>4330.414946942607</c:v>
                </c:pt>
                <c:pt idx="10">
                  <c:v>2898.436077491318</c:v>
                </c:pt>
                <c:pt idx="11">
                  <c:v>3579.29735214543</c:v>
                </c:pt>
                <c:pt idx="12">
                  <c:v>3264.168469322614</c:v>
                </c:pt>
                <c:pt idx="13">
                  <c:v>2897.317024101462</c:v>
                </c:pt>
                <c:pt idx="14">
                  <c:v>1583.157110576879</c:v>
                </c:pt>
                <c:pt idx="15">
                  <c:v>789.1122791139726</c:v>
                </c:pt>
                <c:pt idx="16">
                  <c:v>470.2926744109124</c:v>
                </c:pt>
                <c:pt idx="17">
                  <c:v>168.3610941111016</c:v>
                </c:pt>
                <c:pt idx="18">
                  <c:v>686.8151640117094</c:v>
                </c:pt>
                <c:pt idx="19">
                  <c:v>1578.922340416862</c:v>
                </c:pt>
                <c:pt idx="20">
                  <c:v>2429.968480727483</c:v>
                </c:pt>
                <c:pt idx="21">
                  <c:v>1270.912677472521</c:v>
                </c:pt>
                <c:pt idx="22">
                  <c:v>696.183178940156</c:v>
                </c:pt>
                <c:pt idx="23">
                  <c:v>1562.327974071045</c:v>
                </c:pt>
                <c:pt idx="24">
                  <c:v>769.4861070387101</c:v>
                </c:pt>
                <c:pt idx="25">
                  <c:v>923.9054366728565</c:v>
                </c:pt>
                <c:pt idx="26">
                  <c:v>1088.685700786891</c:v>
                </c:pt>
                <c:pt idx="27">
                  <c:v>1993.993813552893</c:v>
                </c:pt>
                <c:pt idx="28">
                  <c:v>3383.275100743214</c:v>
                </c:pt>
                <c:pt idx="29">
                  <c:v>3565.892470229425</c:v>
                </c:pt>
                <c:pt idx="30">
                  <c:v>3294.982821134843</c:v>
                </c:pt>
                <c:pt idx="31">
                  <c:v>4396.6730694649</c:v>
                </c:pt>
                <c:pt idx="32">
                  <c:v>3986.381825207406</c:v>
                </c:pt>
                <c:pt idx="33">
                  <c:v>5099.79387408657</c:v>
                </c:pt>
                <c:pt idx="34">
                  <c:v>5907.000339825711</c:v>
                </c:pt>
                <c:pt idx="35">
                  <c:v>6434.308685397835</c:v>
                </c:pt>
                <c:pt idx="36">
                  <c:v>7330.258114533648</c:v>
                </c:pt>
                <c:pt idx="37">
                  <c:v>7332.12662962794</c:v>
                </c:pt>
                <c:pt idx="38">
                  <c:v>5709.889766942829</c:v>
                </c:pt>
                <c:pt idx="39">
                  <c:v>3615.018413089</c:v>
                </c:pt>
                <c:pt idx="40">
                  <c:v>2963.012295826575</c:v>
                </c:pt>
                <c:pt idx="41">
                  <c:v>3429.666074492648</c:v>
                </c:pt>
                <c:pt idx="42">
                  <c:v>5308.455878611483</c:v>
                </c:pt>
                <c:pt idx="43">
                  <c:v>5447.252286330181</c:v>
                </c:pt>
                <c:pt idx="44">
                  <c:v>4459.143634668223</c:v>
                </c:pt>
                <c:pt idx="45">
                  <c:v>4283.05307753117</c:v>
                </c:pt>
                <c:pt idx="46">
                  <c:v>3959.819864526138</c:v>
                </c:pt>
                <c:pt idx="47">
                  <c:v>3501.733972986452</c:v>
                </c:pt>
                <c:pt idx="48">
                  <c:v>3255.310187045974</c:v>
                </c:pt>
                <c:pt idx="49">
                  <c:v>3253.491228920243</c:v>
                </c:pt>
                <c:pt idx="50">
                  <c:v>2982.424307982638</c:v>
                </c:pt>
                <c:pt idx="51">
                  <c:v>2797.001268910577</c:v>
                </c:pt>
                <c:pt idx="52">
                  <c:v>4751.08496910737</c:v>
                </c:pt>
                <c:pt idx="53">
                  <c:v>5438.83121445595</c:v>
                </c:pt>
                <c:pt idx="54">
                  <c:v>6112.684590449123</c:v>
                </c:pt>
                <c:pt idx="55">
                  <c:v>6096.177734776018</c:v>
                </c:pt>
                <c:pt idx="56">
                  <c:v>6659.841214625334</c:v>
                </c:pt>
                <c:pt idx="57">
                  <c:v>7935.97460067653</c:v>
                </c:pt>
                <c:pt idx="58">
                  <c:v>6901.77082077281</c:v>
                </c:pt>
                <c:pt idx="59">
                  <c:v>8444.387821042425</c:v>
                </c:pt>
                <c:pt idx="60">
                  <c:v>12407.94690335674</c:v>
                </c:pt>
                <c:pt idx="61">
                  <c:v>13741.50033658592</c:v>
                </c:pt>
                <c:pt idx="62">
                  <c:v>18452.70703505812</c:v>
                </c:pt>
                <c:pt idx="63">
                  <c:v>11617.30965696644</c:v>
                </c:pt>
                <c:pt idx="64">
                  <c:v>13518.92648151934</c:v>
                </c:pt>
                <c:pt idx="65">
                  <c:v>11741.91424417595</c:v>
                </c:pt>
                <c:pt idx="66">
                  <c:v>6151.962097527776</c:v>
                </c:pt>
                <c:pt idx="67">
                  <c:v>3220.856392125891</c:v>
                </c:pt>
                <c:pt idx="68">
                  <c:v>2285.1642332564</c:v>
                </c:pt>
                <c:pt idx="69">
                  <c:v>5547.738088488371</c:v>
                </c:pt>
                <c:pt idx="70">
                  <c:v>4056.532655789226</c:v>
                </c:pt>
                <c:pt idx="71">
                  <c:v>4848.358785108469</c:v>
                </c:pt>
                <c:pt idx="72">
                  <c:v>5666.84132918521</c:v>
                </c:pt>
                <c:pt idx="73">
                  <c:v>9276.239833861951</c:v>
                </c:pt>
                <c:pt idx="74">
                  <c:v>11959.21273355282</c:v>
                </c:pt>
                <c:pt idx="75">
                  <c:v>7978.51197367703</c:v>
                </c:pt>
                <c:pt idx="76">
                  <c:v>13984.56451592367</c:v>
                </c:pt>
                <c:pt idx="77">
                  <c:v>16802.33024284606</c:v>
                </c:pt>
                <c:pt idx="78">
                  <c:v>12013.96908462693</c:v>
                </c:pt>
                <c:pt idx="79">
                  <c:v>11635.07915414588</c:v>
                </c:pt>
                <c:pt idx="80">
                  <c:v>9937.009491337</c:v>
                </c:pt>
                <c:pt idx="81">
                  <c:v>10486.52710152112</c:v>
                </c:pt>
                <c:pt idx="82">
                  <c:v>15611.92097778393</c:v>
                </c:pt>
                <c:pt idx="83">
                  <c:v>17434.01466197105</c:v>
                </c:pt>
                <c:pt idx="84">
                  <c:v>13264.82468817843</c:v>
                </c:pt>
                <c:pt idx="85">
                  <c:v>10094.46806696509</c:v>
                </c:pt>
                <c:pt idx="86">
                  <c:v>10958.84840253458</c:v>
                </c:pt>
                <c:pt idx="87">
                  <c:v>13369.23958441027</c:v>
                </c:pt>
                <c:pt idx="88">
                  <c:v>14807.80762946887</c:v>
                </c:pt>
                <c:pt idx="89">
                  <c:v>18216.58617940174</c:v>
                </c:pt>
                <c:pt idx="90">
                  <c:v>21772.32544327322</c:v>
                </c:pt>
                <c:pt idx="91">
                  <c:v>16283.73168433297</c:v>
                </c:pt>
                <c:pt idx="92">
                  <c:v>11564.99042920146</c:v>
                </c:pt>
                <c:pt idx="93">
                  <c:v>15371.90909754702</c:v>
                </c:pt>
                <c:pt idx="94">
                  <c:v>25300.00570804571</c:v>
                </c:pt>
                <c:pt idx="95">
                  <c:v>23252.24126575565</c:v>
                </c:pt>
                <c:pt idx="96">
                  <c:v>17440.19357194284</c:v>
                </c:pt>
                <c:pt idx="97">
                  <c:v>17983.2216082254</c:v>
                </c:pt>
                <c:pt idx="98">
                  <c:v>13940.7106951526</c:v>
                </c:pt>
                <c:pt idx="99">
                  <c:v>14427.16087996494</c:v>
                </c:pt>
                <c:pt idx="100">
                  <c:v>21147.97983260663</c:v>
                </c:pt>
                <c:pt idx="101">
                  <c:v>20752.41678662652</c:v>
                </c:pt>
                <c:pt idx="102">
                  <c:v>13264.77801552256</c:v>
                </c:pt>
                <c:pt idx="103">
                  <c:v>10285.7965955332</c:v>
                </c:pt>
                <c:pt idx="104">
                  <c:v>9344.672736026686</c:v>
                </c:pt>
                <c:pt idx="105">
                  <c:v>10517.3245956797</c:v>
                </c:pt>
                <c:pt idx="106">
                  <c:v>10187.76546829828</c:v>
                </c:pt>
                <c:pt idx="107">
                  <c:v>12189.18105105176</c:v>
                </c:pt>
                <c:pt idx="108">
                  <c:v>5861.60308889623</c:v>
                </c:pt>
                <c:pt idx="109">
                  <c:v>6214.2015314995</c:v>
                </c:pt>
                <c:pt idx="110">
                  <c:v>5690.196912038242</c:v>
                </c:pt>
                <c:pt idx="111">
                  <c:v>5082.483508907681</c:v>
                </c:pt>
                <c:pt idx="112">
                  <c:v>5169.323811618788</c:v>
                </c:pt>
                <c:pt idx="113">
                  <c:v>5448.31676650829</c:v>
                </c:pt>
                <c:pt idx="114">
                  <c:v>6138.406099064554</c:v>
                </c:pt>
                <c:pt idx="115">
                  <c:v>7511.09160065418</c:v>
                </c:pt>
                <c:pt idx="116">
                  <c:v>7579.06388810934</c:v>
                </c:pt>
                <c:pt idx="117">
                  <c:v>5634.804277037994</c:v>
                </c:pt>
                <c:pt idx="118">
                  <c:v>6095.95310424639</c:v>
                </c:pt>
                <c:pt idx="119">
                  <c:v>5029.420509589063</c:v>
                </c:pt>
                <c:pt idx="120">
                  <c:v>11671.17596524457</c:v>
                </c:pt>
                <c:pt idx="121">
                  <c:v>12590.03682037939</c:v>
                </c:pt>
                <c:pt idx="122">
                  <c:v>12219.27572335337</c:v>
                </c:pt>
                <c:pt idx="123">
                  <c:v>12602.7647353617</c:v>
                </c:pt>
                <c:pt idx="124">
                  <c:v>12040.54384821907</c:v>
                </c:pt>
                <c:pt idx="125">
                  <c:v>11809.15327939006</c:v>
                </c:pt>
                <c:pt idx="126">
                  <c:v>11164.468230566</c:v>
                </c:pt>
                <c:pt idx="127">
                  <c:v>10080.30997389568</c:v>
                </c:pt>
                <c:pt idx="128">
                  <c:v>11186.03785724365</c:v>
                </c:pt>
                <c:pt idx="129">
                  <c:v>11145.35527579881</c:v>
                </c:pt>
                <c:pt idx="130">
                  <c:v>9798.395985917188</c:v>
                </c:pt>
                <c:pt idx="131">
                  <c:v>9645.750824030705</c:v>
                </c:pt>
                <c:pt idx="132">
                  <c:v>10464.41364165747</c:v>
                </c:pt>
                <c:pt idx="133">
                  <c:v>9473.88597454394</c:v>
                </c:pt>
                <c:pt idx="134">
                  <c:v>9985.65055087482</c:v>
                </c:pt>
              </c:numCache>
            </c:numRef>
          </c:val>
        </c:ser>
        <c:ser>
          <c:idx val="3"/>
          <c:order val="3"/>
          <c:tx>
            <c:strRef>
              <c:f>'Cuadro 2'!$M$7</c:f>
              <c:strCache>
                <c:ptCount val="1"/>
                <c:pt idx="0">
                  <c:v>Renta de la tierra_x000d_</c:v>
                </c:pt>
              </c:strCache>
            </c:strRef>
          </c:tx>
          <c:spPr>
            <a:solidFill>
              <a:srgbClr val="FF0000"/>
            </a:solidFill>
            <a:ln>
              <a:noFill/>
            </a:ln>
            <a:effectLst/>
          </c:spPr>
          <c:invertIfNegative val="0"/>
          <c:cat>
            <c:numRef>
              <c:f>'Cuadro 2'!$A$8:$A$142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'Cuadro 2'!$M$8:$M$142</c:f>
              <c:numCache>
                <c:formatCode>0</c:formatCode>
                <c:ptCount val="135"/>
                <c:pt idx="0">
                  <c:v>228.686789652556</c:v>
                </c:pt>
                <c:pt idx="1">
                  <c:v>1180.749488763244</c:v>
                </c:pt>
                <c:pt idx="2">
                  <c:v>-355.604601259443</c:v>
                </c:pt>
                <c:pt idx="3">
                  <c:v>17.11119139166436</c:v>
                </c:pt>
                <c:pt idx="4">
                  <c:v>972.0579607925777</c:v>
                </c:pt>
                <c:pt idx="5">
                  <c:v>823.991858291107</c:v>
                </c:pt>
                <c:pt idx="6">
                  <c:v>1336.961702139685</c:v>
                </c:pt>
                <c:pt idx="7">
                  <c:v>335.0254608961676</c:v>
                </c:pt>
                <c:pt idx="8">
                  <c:v>-551.5478886155913</c:v>
                </c:pt>
                <c:pt idx="9">
                  <c:v>-735.9091480091825</c:v>
                </c:pt>
                <c:pt idx="10">
                  <c:v>-159.1106625358263</c:v>
                </c:pt>
                <c:pt idx="11">
                  <c:v>-694.6281279287362</c:v>
                </c:pt>
                <c:pt idx="12">
                  <c:v>428.0409841820491</c:v>
                </c:pt>
                <c:pt idx="13">
                  <c:v>1427.634105080093</c:v>
                </c:pt>
                <c:pt idx="14">
                  <c:v>1034.096195803864</c:v>
                </c:pt>
                <c:pt idx="15">
                  <c:v>1522.171163731068</c:v>
                </c:pt>
                <c:pt idx="16">
                  <c:v>2302.115888118467</c:v>
                </c:pt>
                <c:pt idx="17">
                  <c:v>2503.932533138053</c:v>
                </c:pt>
                <c:pt idx="18">
                  <c:v>2341.233051852963</c:v>
                </c:pt>
                <c:pt idx="19">
                  <c:v>2379.132055050218</c:v>
                </c:pt>
                <c:pt idx="20">
                  <c:v>1047.277343583622</c:v>
                </c:pt>
                <c:pt idx="21">
                  <c:v>2988.739131676686</c:v>
                </c:pt>
                <c:pt idx="22">
                  <c:v>3007.516110441288</c:v>
                </c:pt>
                <c:pt idx="23">
                  <c:v>2579.298424525115</c:v>
                </c:pt>
                <c:pt idx="24">
                  <c:v>4176.323106931362</c:v>
                </c:pt>
                <c:pt idx="25">
                  <c:v>3513.937093449088</c:v>
                </c:pt>
                <c:pt idx="26">
                  <c:v>3962.83079826869</c:v>
                </c:pt>
                <c:pt idx="27">
                  <c:v>3944.543237762832</c:v>
                </c:pt>
                <c:pt idx="28">
                  <c:v>2981.299304157981</c:v>
                </c:pt>
                <c:pt idx="29">
                  <c:v>1068.472945315711</c:v>
                </c:pt>
                <c:pt idx="30">
                  <c:v>3582.324379927878</c:v>
                </c:pt>
                <c:pt idx="31">
                  <c:v>2404.197960755494</c:v>
                </c:pt>
                <c:pt idx="32">
                  <c:v>1141.841982812824</c:v>
                </c:pt>
                <c:pt idx="33">
                  <c:v>1304.274524026496</c:v>
                </c:pt>
                <c:pt idx="34">
                  <c:v>222.3730338721314</c:v>
                </c:pt>
                <c:pt idx="35">
                  <c:v>-653.3672338202915</c:v>
                </c:pt>
                <c:pt idx="36">
                  <c:v>-459.521726111738</c:v>
                </c:pt>
                <c:pt idx="37">
                  <c:v>-239.0864308862136</c:v>
                </c:pt>
                <c:pt idx="38">
                  <c:v>514.9458156304594</c:v>
                </c:pt>
                <c:pt idx="39">
                  <c:v>608.8074708167434</c:v>
                </c:pt>
                <c:pt idx="40">
                  <c:v>1848.438786633334</c:v>
                </c:pt>
                <c:pt idx="41">
                  <c:v>2286.280537882498</c:v>
                </c:pt>
                <c:pt idx="42">
                  <c:v>1915.510743488303</c:v>
                </c:pt>
                <c:pt idx="43">
                  <c:v>1909.334526181412</c:v>
                </c:pt>
                <c:pt idx="44">
                  <c:v>3071.927451850458</c:v>
                </c:pt>
                <c:pt idx="45">
                  <c:v>3143.565614237767</c:v>
                </c:pt>
                <c:pt idx="46">
                  <c:v>5218.69660606414</c:v>
                </c:pt>
                <c:pt idx="47">
                  <c:v>4568.735067157345</c:v>
                </c:pt>
                <c:pt idx="48">
                  <c:v>1993.119204885391</c:v>
                </c:pt>
                <c:pt idx="49">
                  <c:v>454.1471761716766</c:v>
                </c:pt>
                <c:pt idx="50">
                  <c:v>879.6725768394042</c:v>
                </c:pt>
                <c:pt idx="51">
                  <c:v>1094.696490557432</c:v>
                </c:pt>
                <c:pt idx="52">
                  <c:v>3441.569701380634</c:v>
                </c:pt>
                <c:pt idx="53">
                  <c:v>3894.922245584934</c:v>
                </c:pt>
                <c:pt idx="54">
                  <c:v>3664.222317396026</c:v>
                </c:pt>
                <c:pt idx="55">
                  <c:v>8055.294974527993</c:v>
                </c:pt>
                <c:pt idx="56">
                  <c:v>4206.561690345611</c:v>
                </c:pt>
                <c:pt idx="57">
                  <c:v>1780.594540909665</c:v>
                </c:pt>
                <c:pt idx="58">
                  <c:v>2469.937634231697</c:v>
                </c:pt>
                <c:pt idx="59">
                  <c:v>986.973328621118</c:v>
                </c:pt>
                <c:pt idx="60">
                  <c:v>-598.9489650219579</c:v>
                </c:pt>
                <c:pt idx="61">
                  <c:v>-2310.452599312284</c:v>
                </c:pt>
                <c:pt idx="62">
                  <c:v>-5235.15845405879</c:v>
                </c:pt>
                <c:pt idx="63">
                  <c:v>-338.2694335263812</c:v>
                </c:pt>
                <c:pt idx="64">
                  <c:v>5003.625207383573</c:v>
                </c:pt>
                <c:pt idx="65">
                  <c:v>4047.527832154145</c:v>
                </c:pt>
                <c:pt idx="66">
                  <c:v>7194.96989044895</c:v>
                </c:pt>
                <c:pt idx="67">
                  <c:v>6680.955753074471</c:v>
                </c:pt>
                <c:pt idx="68">
                  <c:v>7686.84222765683</c:v>
                </c:pt>
                <c:pt idx="69">
                  <c:v>6130.962349109095</c:v>
                </c:pt>
                <c:pt idx="70">
                  <c:v>7169.880155170267</c:v>
                </c:pt>
                <c:pt idx="71">
                  <c:v>8642.877536925555</c:v>
                </c:pt>
                <c:pt idx="72">
                  <c:v>7052.39513305709</c:v>
                </c:pt>
                <c:pt idx="73">
                  <c:v>4154.094185664853</c:v>
                </c:pt>
                <c:pt idx="74">
                  <c:v>4200.693487244225</c:v>
                </c:pt>
                <c:pt idx="75">
                  <c:v>10432.18796665829</c:v>
                </c:pt>
                <c:pt idx="76">
                  <c:v>3287.685210507226</c:v>
                </c:pt>
                <c:pt idx="77">
                  <c:v>6208.688517785346</c:v>
                </c:pt>
                <c:pt idx="78">
                  <c:v>8251.6640701518</c:v>
                </c:pt>
                <c:pt idx="79">
                  <c:v>3648.47074409227</c:v>
                </c:pt>
                <c:pt idx="80">
                  <c:v>6465.42110157269</c:v>
                </c:pt>
                <c:pt idx="81">
                  <c:v>10183.13895747481</c:v>
                </c:pt>
                <c:pt idx="82">
                  <c:v>11606.52034646857</c:v>
                </c:pt>
                <c:pt idx="83">
                  <c:v>4600.559986377185</c:v>
                </c:pt>
                <c:pt idx="84">
                  <c:v>3031.1223691717</c:v>
                </c:pt>
                <c:pt idx="85">
                  <c:v>6030.313234040044</c:v>
                </c:pt>
                <c:pt idx="86">
                  <c:v>3594.771961387356</c:v>
                </c:pt>
                <c:pt idx="87">
                  <c:v>4350.64324882893</c:v>
                </c:pt>
                <c:pt idx="88">
                  <c:v>3442.229188789039</c:v>
                </c:pt>
                <c:pt idx="89">
                  <c:v>3189.55672031948</c:v>
                </c:pt>
                <c:pt idx="90">
                  <c:v>6970.839330924596</c:v>
                </c:pt>
                <c:pt idx="91">
                  <c:v>16704.12340358901</c:v>
                </c:pt>
                <c:pt idx="92">
                  <c:v>16024.44332021972</c:v>
                </c:pt>
                <c:pt idx="93">
                  <c:v>-3758.320243238368</c:v>
                </c:pt>
                <c:pt idx="94">
                  <c:v>-569.6076341635982</c:v>
                </c:pt>
                <c:pt idx="95">
                  <c:v>4214.94023401769</c:v>
                </c:pt>
                <c:pt idx="96">
                  <c:v>5749.6688732886</c:v>
                </c:pt>
                <c:pt idx="97">
                  <c:v>7882.46692828523</c:v>
                </c:pt>
                <c:pt idx="98">
                  <c:v>3026.591744679151</c:v>
                </c:pt>
                <c:pt idx="99">
                  <c:v>1851.923220089414</c:v>
                </c:pt>
                <c:pt idx="100">
                  <c:v>10361.14203098362</c:v>
                </c:pt>
                <c:pt idx="101">
                  <c:v>6686.71007917025</c:v>
                </c:pt>
                <c:pt idx="102">
                  <c:v>9778.094183938549</c:v>
                </c:pt>
                <c:pt idx="103">
                  <c:v>6371.080685312617</c:v>
                </c:pt>
                <c:pt idx="104">
                  <c:v>10259.82274760207</c:v>
                </c:pt>
                <c:pt idx="105">
                  <c:v>10567.80010260907</c:v>
                </c:pt>
                <c:pt idx="106">
                  <c:v>18259.78133758719</c:v>
                </c:pt>
                <c:pt idx="107">
                  <c:v>18009.82330704835</c:v>
                </c:pt>
                <c:pt idx="108">
                  <c:v>11505.99020214773</c:v>
                </c:pt>
                <c:pt idx="109">
                  <c:v>6643.733610332466</c:v>
                </c:pt>
                <c:pt idx="110">
                  <c:v>4966.8599885058</c:v>
                </c:pt>
                <c:pt idx="111">
                  <c:v>4902.667165956001</c:v>
                </c:pt>
                <c:pt idx="112">
                  <c:v>5917.240966589764</c:v>
                </c:pt>
                <c:pt idx="113">
                  <c:v>5815.225616194607</c:v>
                </c:pt>
                <c:pt idx="114">
                  <c:v>7661.705195312968</c:v>
                </c:pt>
                <c:pt idx="115">
                  <c:v>6822.874991941349</c:v>
                </c:pt>
                <c:pt idx="116">
                  <c:v>6999.484833563075</c:v>
                </c:pt>
                <c:pt idx="117">
                  <c:v>4901.467630958925</c:v>
                </c:pt>
                <c:pt idx="118">
                  <c:v>5834.34640667524</c:v>
                </c:pt>
                <c:pt idx="119">
                  <c:v>5681.214642470758</c:v>
                </c:pt>
                <c:pt idx="120">
                  <c:v>17492.4803129765</c:v>
                </c:pt>
                <c:pt idx="121">
                  <c:v>17410.68766140842</c:v>
                </c:pt>
                <c:pt idx="122">
                  <c:v>19656.9415072213</c:v>
                </c:pt>
                <c:pt idx="123">
                  <c:v>19954.9744271408</c:v>
                </c:pt>
                <c:pt idx="124">
                  <c:v>18817.92597048165</c:v>
                </c:pt>
                <c:pt idx="125">
                  <c:v>24360.62117467352</c:v>
                </c:pt>
                <c:pt idx="126">
                  <c:v>25189.45581387446</c:v>
                </c:pt>
                <c:pt idx="127">
                  <c:v>13045.31007976856</c:v>
                </c:pt>
                <c:pt idx="128">
                  <c:v>23466.79937279115</c:v>
                </c:pt>
                <c:pt idx="129">
                  <c:v>25495.1606251884</c:v>
                </c:pt>
                <c:pt idx="130">
                  <c:v>19107.5180444518</c:v>
                </c:pt>
                <c:pt idx="131">
                  <c:v>20560.90651517943</c:v>
                </c:pt>
                <c:pt idx="132">
                  <c:v>23140.19210970686</c:v>
                </c:pt>
                <c:pt idx="133">
                  <c:v>12704.41717919012</c:v>
                </c:pt>
                <c:pt idx="134">
                  <c:v>21415.32041020815</c:v>
                </c:pt>
              </c:numCache>
            </c:numRef>
          </c:val>
        </c:ser>
        <c:dLbls>
          <c:showLegendKey val="0"/>
          <c:showVal val="0"/>
          <c:showCatName val="0"/>
          <c:showSerName val="0"/>
          <c:showPercent val="0"/>
          <c:showBubbleSize val="0"/>
        </c:dLbls>
        <c:gapWidth val="0"/>
        <c:overlap val="100"/>
        <c:axId val="-2147249520"/>
        <c:axId val="-2147252992"/>
      </c:barChart>
      <c:catAx>
        <c:axId val="-214724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7252992"/>
        <c:crosses val="autoZero"/>
        <c:auto val="1"/>
        <c:lblAlgn val="ctr"/>
        <c:lblOffset val="100"/>
        <c:noMultiLvlLbl val="0"/>
      </c:catAx>
      <c:valAx>
        <c:axId val="-2147252992"/>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147249520"/>
        <c:crosses val="autoZero"/>
        <c:crossBetween val="between"/>
      </c:valAx>
      <c:spPr>
        <a:noFill/>
        <a:ln>
          <a:solidFill>
            <a:sysClr val="windowText" lastClr="000000"/>
          </a:solidFill>
        </a:ln>
        <a:effectLst/>
      </c:spPr>
    </c:plotArea>
    <c:legend>
      <c:legendPos val="b"/>
      <c:legendEntry>
        <c:idx val="2"/>
        <c:delete val="1"/>
      </c:legendEntry>
      <c:legendEntry>
        <c:idx val="3"/>
        <c:delete val="1"/>
      </c:legendEntry>
      <c:layout>
        <c:manualLayout>
          <c:xMode val="edge"/>
          <c:yMode val="edge"/>
          <c:x val="0.0521800480068196"/>
          <c:y val="0.891926751231024"/>
          <c:w val="0.887092783273886"/>
          <c:h val="0.06916840257282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33746335125"/>
          <c:y val="0.104754905272815"/>
          <c:w val="0.841725223368572"/>
          <c:h val="0.727161852285435"/>
        </c:manualLayout>
      </c:layout>
      <c:lineChart>
        <c:grouping val="standard"/>
        <c:varyColors val="0"/>
        <c:ser>
          <c:idx val="0"/>
          <c:order val="0"/>
          <c:tx>
            <c:v>capital agrario</c:v>
          </c:tx>
          <c:spPr>
            <a:ln w="38100"/>
          </c:spPr>
          <c:marker>
            <c:symbol val="none"/>
          </c:marker>
          <c:cat>
            <c:numRef>
              <c:f>'[4]tasa de ganancia'!$A$8:$A$142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'[4]tasa de ganancia'!$Q$8:$Q$142</c:f>
              <c:numCache>
                <c:formatCode>0.0</c:formatCode>
                <c:ptCount val="135"/>
                <c:pt idx="0">
                  <c:v>14.0560696771829</c:v>
                </c:pt>
                <c:pt idx="1">
                  <c:v>14.5515929212811</c:v>
                </c:pt>
                <c:pt idx="2">
                  <c:v>16.93546311475525</c:v>
                </c:pt>
                <c:pt idx="3">
                  <c:v>14.42264661836574</c:v>
                </c:pt>
                <c:pt idx="4">
                  <c:v>14.8690688374857</c:v>
                </c:pt>
                <c:pt idx="5">
                  <c:v>16.33906053029973</c:v>
                </c:pt>
                <c:pt idx="6">
                  <c:v>17.95923412702673</c:v>
                </c:pt>
                <c:pt idx="7">
                  <c:v>22.06791528947017</c:v>
                </c:pt>
                <c:pt idx="8">
                  <c:v>21.71499011334862</c:v>
                </c:pt>
                <c:pt idx="9">
                  <c:v>20.15851882825405</c:v>
                </c:pt>
                <c:pt idx="10">
                  <c:v>22.92424603126582</c:v>
                </c:pt>
                <c:pt idx="11">
                  <c:v>24.2503172667041</c:v>
                </c:pt>
                <c:pt idx="12">
                  <c:v>26.00159847515402</c:v>
                </c:pt>
                <c:pt idx="13">
                  <c:v>28.91232103442362</c:v>
                </c:pt>
                <c:pt idx="14">
                  <c:v>28.5160809783881</c:v>
                </c:pt>
                <c:pt idx="15">
                  <c:v>21.18667691903576</c:v>
                </c:pt>
                <c:pt idx="16">
                  <c:v>20.59686379242082</c:v>
                </c:pt>
                <c:pt idx="17">
                  <c:v>20.93167667610987</c:v>
                </c:pt>
                <c:pt idx="18">
                  <c:v>19.17577191817726</c:v>
                </c:pt>
                <c:pt idx="19">
                  <c:v>17.84891499900784</c:v>
                </c:pt>
                <c:pt idx="20">
                  <c:v>17.51571004813538</c:v>
                </c:pt>
                <c:pt idx="21">
                  <c:v>16.66896396827195</c:v>
                </c:pt>
                <c:pt idx="22">
                  <c:v>16.92917605071118</c:v>
                </c:pt>
                <c:pt idx="23">
                  <c:v>18.2471297136976</c:v>
                </c:pt>
                <c:pt idx="24">
                  <c:v>16.78769586363459</c:v>
                </c:pt>
                <c:pt idx="25">
                  <c:v>15.99747276113986</c:v>
                </c:pt>
                <c:pt idx="26">
                  <c:v>15.3403501727918</c:v>
                </c:pt>
                <c:pt idx="27">
                  <c:v>16.41750762864632</c:v>
                </c:pt>
                <c:pt idx="28">
                  <c:v>17.47548069508707</c:v>
                </c:pt>
                <c:pt idx="29">
                  <c:v>15.87142805900636</c:v>
                </c:pt>
                <c:pt idx="30">
                  <c:v>15.75985605738225</c:v>
                </c:pt>
                <c:pt idx="31">
                  <c:v>16.70276948674782</c:v>
                </c:pt>
                <c:pt idx="32">
                  <c:v>15.18805422658695</c:v>
                </c:pt>
                <c:pt idx="33">
                  <c:v>14.88800463743153</c:v>
                </c:pt>
                <c:pt idx="34">
                  <c:v>15.78446944259661</c:v>
                </c:pt>
                <c:pt idx="35">
                  <c:v>16.51660402857104</c:v>
                </c:pt>
                <c:pt idx="36">
                  <c:v>18.81812602800455</c:v>
                </c:pt>
                <c:pt idx="37">
                  <c:v>16.60798031562621</c:v>
                </c:pt>
                <c:pt idx="38">
                  <c:v>19.28424761858621</c:v>
                </c:pt>
                <c:pt idx="39">
                  <c:v>18.74024977302027</c:v>
                </c:pt>
                <c:pt idx="40">
                  <c:v>19.43397998537463</c:v>
                </c:pt>
                <c:pt idx="41">
                  <c:v>23.44642385369669</c:v>
                </c:pt>
                <c:pt idx="42">
                  <c:v>22.64834386053957</c:v>
                </c:pt>
                <c:pt idx="43">
                  <c:v>22.8017579528522</c:v>
                </c:pt>
                <c:pt idx="44">
                  <c:v>21.28881748414601</c:v>
                </c:pt>
                <c:pt idx="45">
                  <c:v>21.75288707348834</c:v>
                </c:pt>
                <c:pt idx="46">
                  <c:v>22.06635175066763</c:v>
                </c:pt>
                <c:pt idx="47">
                  <c:v>23.06411127431918</c:v>
                </c:pt>
                <c:pt idx="48">
                  <c:v>22.09462937673468</c:v>
                </c:pt>
                <c:pt idx="49">
                  <c:v>17.91653479403328</c:v>
                </c:pt>
                <c:pt idx="50">
                  <c:v>16.15187142026096</c:v>
                </c:pt>
                <c:pt idx="51">
                  <c:v>17.91307234212908</c:v>
                </c:pt>
                <c:pt idx="52">
                  <c:v>18.13581303849438</c:v>
                </c:pt>
                <c:pt idx="53">
                  <c:v>17.84281405172806</c:v>
                </c:pt>
                <c:pt idx="54">
                  <c:v>17.05598083217554</c:v>
                </c:pt>
                <c:pt idx="55">
                  <c:v>19.6016517529515</c:v>
                </c:pt>
                <c:pt idx="56">
                  <c:v>17.07804247525207</c:v>
                </c:pt>
                <c:pt idx="57">
                  <c:v>16.3554640850464</c:v>
                </c:pt>
                <c:pt idx="58">
                  <c:v>15.79775651277997</c:v>
                </c:pt>
                <c:pt idx="59">
                  <c:v>13.0073876299</c:v>
                </c:pt>
                <c:pt idx="60">
                  <c:v>14.02766357199043</c:v>
                </c:pt>
                <c:pt idx="61">
                  <c:v>14.55679854831627</c:v>
                </c:pt>
                <c:pt idx="62">
                  <c:v>15.43801928855116</c:v>
                </c:pt>
                <c:pt idx="63">
                  <c:v>14.31048542811194</c:v>
                </c:pt>
                <c:pt idx="64">
                  <c:v>16.48875633724628</c:v>
                </c:pt>
                <c:pt idx="65">
                  <c:v>14.37952730954903</c:v>
                </c:pt>
                <c:pt idx="66">
                  <c:v>9.636155078913655</c:v>
                </c:pt>
                <c:pt idx="67">
                  <c:v>6.859195705172687</c:v>
                </c:pt>
                <c:pt idx="68">
                  <c:v>6.20128098696275</c:v>
                </c:pt>
                <c:pt idx="69">
                  <c:v>9.42124157802324</c:v>
                </c:pt>
                <c:pt idx="70">
                  <c:v>8.149419511864124</c:v>
                </c:pt>
                <c:pt idx="71">
                  <c:v>9.237342832795548</c:v>
                </c:pt>
                <c:pt idx="72">
                  <c:v>7.553762438553198</c:v>
                </c:pt>
                <c:pt idx="73">
                  <c:v>8.527856887362473</c:v>
                </c:pt>
                <c:pt idx="74">
                  <c:v>11.84547054579532</c:v>
                </c:pt>
                <c:pt idx="75">
                  <c:v>11.8284207882698</c:v>
                </c:pt>
                <c:pt idx="76">
                  <c:v>11.3826498165925</c:v>
                </c:pt>
                <c:pt idx="77">
                  <c:v>15.4062332324292</c:v>
                </c:pt>
                <c:pt idx="78">
                  <c:v>16.02693998242607</c:v>
                </c:pt>
                <c:pt idx="79">
                  <c:v>14.60965754339241</c:v>
                </c:pt>
                <c:pt idx="80">
                  <c:v>15.66440828231453</c:v>
                </c:pt>
                <c:pt idx="81">
                  <c:v>16.70099747152806</c:v>
                </c:pt>
                <c:pt idx="82">
                  <c:v>18.09039064110722</c:v>
                </c:pt>
                <c:pt idx="83">
                  <c:v>16.22303830786568</c:v>
                </c:pt>
                <c:pt idx="84">
                  <c:v>15.4756644298219</c:v>
                </c:pt>
                <c:pt idx="85">
                  <c:v>15.99472092202891</c:v>
                </c:pt>
                <c:pt idx="86">
                  <c:v>17.81801604719125</c:v>
                </c:pt>
                <c:pt idx="87">
                  <c:v>20.00434945489011</c:v>
                </c:pt>
                <c:pt idx="88">
                  <c:v>19.61125067525354</c:v>
                </c:pt>
                <c:pt idx="89">
                  <c:v>19.75706476037606</c:v>
                </c:pt>
                <c:pt idx="90">
                  <c:v>20.87976687449672</c:v>
                </c:pt>
                <c:pt idx="91">
                  <c:v>20.46278949511628</c:v>
                </c:pt>
                <c:pt idx="92">
                  <c:v>17.77528868282846</c:v>
                </c:pt>
                <c:pt idx="93">
                  <c:v>13.96362106842303</c:v>
                </c:pt>
                <c:pt idx="94">
                  <c:v>20.78926008627948</c:v>
                </c:pt>
                <c:pt idx="95">
                  <c:v>23.7621097930463</c:v>
                </c:pt>
                <c:pt idx="96">
                  <c:v>20.00147056696735</c:v>
                </c:pt>
                <c:pt idx="97">
                  <c:v>18.62749481524902</c:v>
                </c:pt>
                <c:pt idx="98">
                  <c:v>15.91101209397763</c:v>
                </c:pt>
                <c:pt idx="99">
                  <c:v>16.41031976276508</c:v>
                </c:pt>
                <c:pt idx="100">
                  <c:v>18.32313940415179</c:v>
                </c:pt>
                <c:pt idx="101">
                  <c:v>15.41289956188321</c:v>
                </c:pt>
                <c:pt idx="102">
                  <c:v>10.13680408013078</c:v>
                </c:pt>
                <c:pt idx="103">
                  <c:v>8.31620530945475</c:v>
                </c:pt>
                <c:pt idx="104">
                  <c:v>10.69285515099254</c:v>
                </c:pt>
                <c:pt idx="105">
                  <c:v>11.46440040745083</c:v>
                </c:pt>
                <c:pt idx="106">
                  <c:v>14.15969841212961</c:v>
                </c:pt>
                <c:pt idx="107">
                  <c:v>13.1053590214118</c:v>
                </c:pt>
                <c:pt idx="108">
                  <c:v>10.80620868000506</c:v>
                </c:pt>
                <c:pt idx="109">
                  <c:v>14.72058078044465</c:v>
                </c:pt>
                <c:pt idx="110">
                  <c:v>15.95870491433164</c:v>
                </c:pt>
                <c:pt idx="111">
                  <c:v>15.67302948245207</c:v>
                </c:pt>
                <c:pt idx="112">
                  <c:v>18.41146295337546</c:v>
                </c:pt>
                <c:pt idx="113">
                  <c:v>17.0265818125871</c:v>
                </c:pt>
                <c:pt idx="114">
                  <c:v>19.41434968285951</c:v>
                </c:pt>
                <c:pt idx="115">
                  <c:v>21.02126431106559</c:v>
                </c:pt>
                <c:pt idx="116">
                  <c:v>20.60672626117742</c:v>
                </c:pt>
                <c:pt idx="117">
                  <c:v>18.16644351022162</c:v>
                </c:pt>
                <c:pt idx="118">
                  <c:v>18.49769844324488</c:v>
                </c:pt>
                <c:pt idx="119">
                  <c:v>17.1241226196709</c:v>
                </c:pt>
                <c:pt idx="120">
                  <c:v>14.10787107938371</c:v>
                </c:pt>
                <c:pt idx="121">
                  <c:v>16.04804465847222</c:v>
                </c:pt>
                <c:pt idx="122">
                  <c:v>17.63152143639871</c:v>
                </c:pt>
                <c:pt idx="123">
                  <c:v>18.23180856100624</c:v>
                </c:pt>
                <c:pt idx="124">
                  <c:v>19.08675218674922</c:v>
                </c:pt>
                <c:pt idx="125">
                  <c:v>20.53653833921021</c:v>
                </c:pt>
                <c:pt idx="126">
                  <c:v>21.79698794288527</c:v>
                </c:pt>
                <c:pt idx="127">
                  <c:v>18.50016174298394</c:v>
                </c:pt>
                <c:pt idx="128">
                  <c:v>21.55509990412098</c:v>
                </c:pt>
                <c:pt idx="129">
                  <c:v>22.42102068700667</c:v>
                </c:pt>
                <c:pt idx="130">
                  <c:v>21.05190011936514</c:v>
                </c:pt>
                <c:pt idx="131">
                  <c:v>20.28421258401998</c:v>
                </c:pt>
                <c:pt idx="132">
                  <c:v>19.5749239541219</c:v>
                </c:pt>
                <c:pt idx="133">
                  <c:v>19.39166501130199</c:v>
                </c:pt>
                <c:pt idx="134">
                  <c:v>20.55970325385375</c:v>
                </c:pt>
              </c:numCache>
            </c:numRef>
          </c:val>
          <c:smooth val="0"/>
        </c:ser>
        <c:dLbls>
          <c:showLegendKey val="0"/>
          <c:showVal val="0"/>
          <c:showCatName val="0"/>
          <c:showSerName val="0"/>
          <c:showPercent val="0"/>
          <c:showBubbleSize val="0"/>
        </c:dLbls>
        <c:smooth val="0"/>
        <c:axId val="-2140121920"/>
        <c:axId val="-2145538256"/>
      </c:lineChart>
      <c:catAx>
        <c:axId val="-214012192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45538256"/>
        <c:crosses val="autoZero"/>
        <c:auto val="1"/>
        <c:lblAlgn val="ctr"/>
        <c:lblOffset val="0"/>
        <c:tickLblSkip val="5"/>
        <c:tickMarkSkip val="5"/>
        <c:noMultiLvlLbl val="0"/>
      </c:catAx>
      <c:valAx>
        <c:axId val="-2145538256"/>
        <c:scaling>
          <c:orientation val="minMax"/>
        </c:scaling>
        <c:delete val="0"/>
        <c:axPos val="l"/>
        <c:majorGridlines>
          <c:spPr>
            <a:ln w="3175">
              <a:solidFill>
                <a:schemeClr val="bg1">
                  <a:lumMod val="65000"/>
                </a:schemeClr>
              </a:solidFill>
              <a:prstDash val="solid"/>
            </a:ln>
          </c:spPr>
        </c:majorGridlines>
        <c:title>
          <c:tx>
            <c:rich>
              <a:bodyPr/>
              <a:lstStyle/>
              <a:p>
                <a:pPr>
                  <a:defRPr sz="800" b="0" i="0" u="none" strike="noStrike" baseline="0">
                    <a:solidFill>
                      <a:srgbClr val="000000"/>
                    </a:solidFill>
                    <a:latin typeface="Arial"/>
                    <a:ea typeface="Arial"/>
                    <a:cs typeface="Arial"/>
                  </a:defRPr>
                </a:pPr>
                <a:r>
                  <a:rPr lang="es-ES_tradnl"/>
                  <a:t>% s/ capital desemb.</a:t>
                </a:r>
              </a:p>
            </c:rich>
          </c:tx>
          <c:layout>
            <c:manualLayout>
              <c:xMode val="edge"/>
              <c:yMode val="edge"/>
              <c:x val="0.0208333079986623"/>
              <c:y val="0.27915202907328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40121920"/>
        <c:crosses val="autoZero"/>
        <c:crossBetween val="between"/>
      </c:valAx>
      <c:spPr>
        <a:no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33746335125"/>
          <c:y val="0.104754905272815"/>
          <c:w val="0.841725223368572"/>
          <c:h val="0.727161852285435"/>
        </c:manualLayout>
      </c:layout>
      <c:lineChart>
        <c:grouping val="standard"/>
        <c:varyColors val="0"/>
        <c:ser>
          <c:idx val="0"/>
          <c:order val="0"/>
          <c:tx>
            <c:v>capital agrario</c:v>
          </c:tx>
          <c:spPr>
            <a:ln w="38100"/>
          </c:spPr>
          <c:marker>
            <c:symbol val="none"/>
          </c:marker>
          <c:trendline>
            <c:spPr>
              <a:ln w="19050"/>
            </c:spPr>
            <c:trendlineType val="linear"/>
            <c:dispRSqr val="0"/>
            <c:dispEq val="0"/>
          </c:trendline>
          <c:cat>
            <c:numRef>
              <c:f>'/Users/juaninigocarrera1/Dropbox/estadísticas argentinas/argentina 2007 (corregido)/[capital adelantado total a 2007.xls]tasa de ganancia'!$A$8:$A$142</c:f>
              <c:numCache>
                <c:formatCode>General</c:formatCode>
                <c:ptCount val="135"/>
                <c:pt idx="0">
                  <c:v>1882.0</c:v>
                </c:pt>
                <c:pt idx="1">
                  <c:v>1883.0</c:v>
                </c:pt>
                <c:pt idx="2">
                  <c:v>1884.0</c:v>
                </c:pt>
                <c:pt idx="3">
                  <c:v>1885.0</c:v>
                </c:pt>
                <c:pt idx="4">
                  <c:v>1886.0</c:v>
                </c:pt>
                <c:pt idx="5">
                  <c:v>1887.0</c:v>
                </c:pt>
                <c:pt idx="6">
                  <c:v>1888.0</c:v>
                </c:pt>
                <c:pt idx="7">
                  <c:v>1889.0</c:v>
                </c:pt>
                <c:pt idx="8">
                  <c:v>1890.0</c:v>
                </c:pt>
                <c:pt idx="9">
                  <c:v>1891.0</c:v>
                </c:pt>
                <c:pt idx="10">
                  <c:v>1892.0</c:v>
                </c:pt>
                <c:pt idx="11">
                  <c:v>1893.0</c:v>
                </c:pt>
                <c:pt idx="12">
                  <c:v>1894.0</c:v>
                </c:pt>
                <c:pt idx="13">
                  <c:v>1895.0</c:v>
                </c:pt>
                <c:pt idx="14">
                  <c:v>1896.0</c:v>
                </c:pt>
                <c:pt idx="15">
                  <c:v>1897.0</c:v>
                </c:pt>
                <c:pt idx="16">
                  <c:v>1898.0</c:v>
                </c:pt>
                <c:pt idx="17">
                  <c:v>1899.0</c:v>
                </c:pt>
                <c:pt idx="18">
                  <c:v>1900.0</c:v>
                </c:pt>
                <c:pt idx="19">
                  <c:v>1901.0</c:v>
                </c:pt>
                <c:pt idx="20">
                  <c:v>1902.0</c:v>
                </c:pt>
                <c:pt idx="21">
                  <c:v>1903.0</c:v>
                </c:pt>
                <c:pt idx="22">
                  <c:v>1904.0</c:v>
                </c:pt>
                <c:pt idx="23">
                  <c:v>1905.0</c:v>
                </c:pt>
                <c:pt idx="24">
                  <c:v>1906.0</c:v>
                </c:pt>
                <c:pt idx="25">
                  <c:v>1907.0</c:v>
                </c:pt>
                <c:pt idx="26">
                  <c:v>1908.0</c:v>
                </c:pt>
                <c:pt idx="27">
                  <c:v>1909.0</c:v>
                </c:pt>
                <c:pt idx="28">
                  <c:v>1910.0</c:v>
                </c:pt>
                <c:pt idx="29">
                  <c:v>1911.0</c:v>
                </c:pt>
                <c:pt idx="30">
                  <c:v>1912.0</c:v>
                </c:pt>
                <c:pt idx="31">
                  <c:v>1913.0</c:v>
                </c:pt>
                <c:pt idx="32">
                  <c:v>1914.0</c:v>
                </c:pt>
                <c:pt idx="33">
                  <c:v>1915.0</c:v>
                </c:pt>
                <c:pt idx="34">
                  <c:v>1916.0</c:v>
                </c:pt>
                <c:pt idx="35">
                  <c:v>1917.0</c:v>
                </c:pt>
                <c:pt idx="36">
                  <c:v>1918.0</c:v>
                </c:pt>
                <c:pt idx="37">
                  <c:v>1919.0</c:v>
                </c:pt>
                <c:pt idx="38">
                  <c:v>1920.0</c:v>
                </c:pt>
                <c:pt idx="39">
                  <c:v>1921.0</c:v>
                </c:pt>
                <c:pt idx="40">
                  <c:v>1922.0</c:v>
                </c:pt>
                <c:pt idx="41">
                  <c:v>1923.0</c:v>
                </c:pt>
                <c:pt idx="42">
                  <c:v>1924.0</c:v>
                </c:pt>
                <c:pt idx="43">
                  <c:v>1925.0</c:v>
                </c:pt>
                <c:pt idx="44">
                  <c:v>1926.0</c:v>
                </c:pt>
                <c:pt idx="45">
                  <c:v>1927.0</c:v>
                </c:pt>
                <c:pt idx="46">
                  <c:v>1928.0</c:v>
                </c:pt>
                <c:pt idx="47">
                  <c:v>1929.0</c:v>
                </c:pt>
                <c:pt idx="48">
                  <c:v>1930.0</c:v>
                </c:pt>
                <c:pt idx="49">
                  <c:v>1931.0</c:v>
                </c:pt>
                <c:pt idx="50">
                  <c:v>1932.0</c:v>
                </c:pt>
                <c:pt idx="51">
                  <c:v>1933.0</c:v>
                </c:pt>
                <c:pt idx="52">
                  <c:v>1934.0</c:v>
                </c:pt>
                <c:pt idx="53">
                  <c:v>1935.0</c:v>
                </c:pt>
                <c:pt idx="54">
                  <c:v>1936.0</c:v>
                </c:pt>
                <c:pt idx="55">
                  <c:v>1937.0</c:v>
                </c:pt>
                <c:pt idx="56">
                  <c:v>1938.0</c:v>
                </c:pt>
                <c:pt idx="57">
                  <c:v>1939.0</c:v>
                </c:pt>
                <c:pt idx="58">
                  <c:v>1940.0</c:v>
                </c:pt>
                <c:pt idx="59">
                  <c:v>1941.0</c:v>
                </c:pt>
                <c:pt idx="60">
                  <c:v>1942.0</c:v>
                </c:pt>
                <c:pt idx="61">
                  <c:v>1943.0</c:v>
                </c:pt>
                <c:pt idx="62">
                  <c:v>1944.0</c:v>
                </c:pt>
                <c:pt idx="63">
                  <c:v>1945.0</c:v>
                </c:pt>
                <c:pt idx="64">
                  <c:v>1946.0</c:v>
                </c:pt>
                <c:pt idx="65">
                  <c:v>1947.0</c:v>
                </c:pt>
                <c:pt idx="66">
                  <c:v>1948.0</c:v>
                </c:pt>
                <c:pt idx="67">
                  <c:v>1949.0</c:v>
                </c:pt>
                <c:pt idx="68">
                  <c:v>1950.0</c:v>
                </c:pt>
                <c:pt idx="69">
                  <c:v>1951.0</c:v>
                </c:pt>
                <c:pt idx="70">
                  <c:v>1952.0</c:v>
                </c:pt>
                <c:pt idx="71">
                  <c:v>1953.0</c:v>
                </c:pt>
                <c:pt idx="72">
                  <c:v>1954.0</c:v>
                </c:pt>
                <c:pt idx="73">
                  <c:v>1955.0</c:v>
                </c:pt>
                <c:pt idx="74">
                  <c:v>1956.0</c:v>
                </c:pt>
                <c:pt idx="75">
                  <c:v>1957.0</c:v>
                </c:pt>
                <c:pt idx="76">
                  <c:v>1958.0</c:v>
                </c:pt>
                <c:pt idx="77">
                  <c:v>1959.0</c:v>
                </c:pt>
                <c:pt idx="78">
                  <c:v>1960.0</c:v>
                </c:pt>
                <c:pt idx="79">
                  <c:v>1961.0</c:v>
                </c:pt>
                <c:pt idx="80">
                  <c:v>1962.0</c:v>
                </c:pt>
                <c:pt idx="81">
                  <c:v>1963.0</c:v>
                </c:pt>
                <c:pt idx="82">
                  <c:v>1964.0</c:v>
                </c:pt>
                <c:pt idx="83">
                  <c:v>1965.0</c:v>
                </c:pt>
                <c:pt idx="84">
                  <c:v>1966.0</c:v>
                </c:pt>
                <c:pt idx="85">
                  <c:v>1967.0</c:v>
                </c:pt>
                <c:pt idx="86">
                  <c:v>1968.0</c:v>
                </c:pt>
                <c:pt idx="87">
                  <c:v>1969.0</c:v>
                </c:pt>
                <c:pt idx="88">
                  <c:v>1970.0</c:v>
                </c:pt>
                <c:pt idx="89">
                  <c:v>1971.0</c:v>
                </c:pt>
                <c:pt idx="90">
                  <c:v>1972.0</c:v>
                </c:pt>
                <c:pt idx="91">
                  <c:v>1973.0</c:v>
                </c:pt>
                <c:pt idx="92">
                  <c:v>1974.0</c:v>
                </c:pt>
                <c:pt idx="93">
                  <c:v>1975.0</c:v>
                </c:pt>
                <c:pt idx="94">
                  <c:v>1976.0</c:v>
                </c:pt>
                <c:pt idx="95">
                  <c:v>1977.0</c:v>
                </c:pt>
                <c:pt idx="96">
                  <c:v>1978.0</c:v>
                </c:pt>
                <c:pt idx="97">
                  <c:v>1979.0</c:v>
                </c:pt>
                <c:pt idx="98">
                  <c:v>1980.0</c:v>
                </c:pt>
                <c:pt idx="99">
                  <c:v>1981.0</c:v>
                </c:pt>
                <c:pt idx="100">
                  <c:v>1982.0</c:v>
                </c:pt>
                <c:pt idx="101">
                  <c:v>1983.0</c:v>
                </c:pt>
                <c:pt idx="102">
                  <c:v>1984.0</c:v>
                </c:pt>
                <c:pt idx="103">
                  <c:v>1985.0</c:v>
                </c:pt>
                <c:pt idx="104">
                  <c:v>1986.0</c:v>
                </c:pt>
                <c:pt idx="105">
                  <c:v>1987.0</c:v>
                </c:pt>
                <c:pt idx="106">
                  <c:v>1988.0</c:v>
                </c:pt>
                <c:pt idx="107">
                  <c:v>1989.0</c:v>
                </c:pt>
                <c:pt idx="108">
                  <c:v>1990.0</c:v>
                </c:pt>
                <c:pt idx="109">
                  <c:v>1991.0</c:v>
                </c:pt>
                <c:pt idx="110">
                  <c:v>1992.0</c:v>
                </c:pt>
                <c:pt idx="111">
                  <c:v>1993.0</c:v>
                </c:pt>
                <c:pt idx="112">
                  <c:v>1994.0</c:v>
                </c:pt>
                <c:pt idx="113">
                  <c:v>1995.0</c:v>
                </c:pt>
                <c:pt idx="114">
                  <c:v>1996.0</c:v>
                </c:pt>
                <c:pt idx="115">
                  <c:v>1997.0</c:v>
                </c:pt>
                <c:pt idx="116">
                  <c:v>1998.0</c:v>
                </c:pt>
                <c:pt idx="117">
                  <c:v>1999.0</c:v>
                </c:pt>
                <c:pt idx="118">
                  <c:v>2000.0</c:v>
                </c:pt>
                <c:pt idx="119">
                  <c:v>2001.0</c:v>
                </c:pt>
                <c:pt idx="120">
                  <c:v>2002.0</c:v>
                </c:pt>
                <c:pt idx="121">
                  <c:v>2003.0</c:v>
                </c:pt>
                <c:pt idx="122">
                  <c:v>2004.0</c:v>
                </c:pt>
                <c:pt idx="123">
                  <c:v>2005.0</c:v>
                </c:pt>
                <c:pt idx="124">
                  <c:v>2006.0</c:v>
                </c:pt>
                <c:pt idx="125">
                  <c:v>2007.0</c:v>
                </c:pt>
                <c:pt idx="126">
                  <c:v>2008.0</c:v>
                </c:pt>
                <c:pt idx="127">
                  <c:v>2009.0</c:v>
                </c:pt>
                <c:pt idx="128">
                  <c:v>2010.0</c:v>
                </c:pt>
                <c:pt idx="129">
                  <c:v>2011.0</c:v>
                </c:pt>
                <c:pt idx="130">
                  <c:v>2012.0</c:v>
                </c:pt>
                <c:pt idx="131">
                  <c:v>2013.0</c:v>
                </c:pt>
                <c:pt idx="132">
                  <c:v>2014.0</c:v>
                </c:pt>
                <c:pt idx="133">
                  <c:v>2015.0</c:v>
                </c:pt>
                <c:pt idx="134">
                  <c:v>2016.0</c:v>
                </c:pt>
              </c:numCache>
            </c:numRef>
          </c:cat>
          <c:val>
            <c:numRef>
              <c:f>'/Users/juaninigocarrera1/Dropbox/estadísticas argentinas/argentina 2007 (corregido)/[capital adelantado total a 2007.xls]tasa de ganancia'!$Q$8:$Q$142</c:f>
              <c:numCache>
                <c:formatCode>0.0</c:formatCode>
                <c:ptCount val="135"/>
                <c:pt idx="0">
                  <c:v>14.0560696771829</c:v>
                </c:pt>
                <c:pt idx="1">
                  <c:v>14.5515929212811</c:v>
                </c:pt>
                <c:pt idx="2">
                  <c:v>16.93546311475525</c:v>
                </c:pt>
                <c:pt idx="3">
                  <c:v>14.42264661836574</c:v>
                </c:pt>
                <c:pt idx="4">
                  <c:v>14.8690688374857</c:v>
                </c:pt>
                <c:pt idx="5">
                  <c:v>16.33906053029973</c:v>
                </c:pt>
                <c:pt idx="6">
                  <c:v>17.95923412702673</c:v>
                </c:pt>
                <c:pt idx="7">
                  <c:v>22.06791528947017</c:v>
                </c:pt>
                <c:pt idx="8">
                  <c:v>21.71499011334862</c:v>
                </c:pt>
                <c:pt idx="9">
                  <c:v>20.15851882825405</c:v>
                </c:pt>
                <c:pt idx="10">
                  <c:v>22.92424603126581</c:v>
                </c:pt>
                <c:pt idx="11">
                  <c:v>24.2503172667041</c:v>
                </c:pt>
                <c:pt idx="12">
                  <c:v>26.00159847515402</c:v>
                </c:pt>
                <c:pt idx="13">
                  <c:v>28.91232103442362</c:v>
                </c:pt>
                <c:pt idx="14">
                  <c:v>28.5160809783881</c:v>
                </c:pt>
                <c:pt idx="15">
                  <c:v>21.18667691903576</c:v>
                </c:pt>
                <c:pt idx="16">
                  <c:v>20.59686379242082</c:v>
                </c:pt>
                <c:pt idx="17">
                  <c:v>20.93167667610987</c:v>
                </c:pt>
                <c:pt idx="18">
                  <c:v>19.17577191817726</c:v>
                </c:pt>
                <c:pt idx="19">
                  <c:v>17.84891499900784</c:v>
                </c:pt>
                <c:pt idx="20">
                  <c:v>17.51571004813538</c:v>
                </c:pt>
                <c:pt idx="21">
                  <c:v>16.66896396827195</c:v>
                </c:pt>
                <c:pt idx="22">
                  <c:v>16.92917605071118</c:v>
                </c:pt>
                <c:pt idx="23">
                  <c:v>18.2471297136976</c:v>
                </c:pt>
                <c:pt idx="24">
                  <c:v>16.78769586363459</c:v>
                </c:pt>
                <c:pt idx="25">
                  <c:v>15.99747276113986</c:v>
                </c:pt>
                <c:pt idx="26">
                  <c:v>15.3403501727918</c:v>
                </c:pt>
                <c:pt idx="27">
                  <c:v>16.41750762864632</c:v>
                </c:pt>
                <c:pt idx="28">
                  <c:v>17.47548069508707</c:v>
                </c:pt>
                <c:pt idx="29">
                  <c:v>15.87142805900636</c:v>
                </c:pt>
                <c:pt idx="30">
                  <c:v>15.75985605738225</c:v>
                </c:pt>
                <c:pt idx="31">
                  <c:v>16.70276948674782</c:v>
                </c:pt>
                <c:pt idx="32">
                  <c:v>15.18805422658695</c:v>
                </c:pt>
                <c:pt idx="33">
                  <c:v>14.88800463743153</c:v>
                </c:pt>
                <c:pt idx="34">
                  <c:v>15.78446944259661</c:v>
                </c:pt>
                <c:pt idx="35">
                  <c:v>16.51660402857104</c:v>
                </c:pt>
                <c:pt idx="36">
                  <c:v>18.81812602800455</c:v>
                </c:pt>
                <c:pt idx="37">
                  <c:v>16.60798031562621</c:v>
                </c:pt>
                <c:pt idx="38">
                  <c:v>19.28424761858621</c:v>
                </c:pt>
                <c:pt idx="39">
                  <c:v>18.74024977302026</c:v>
                </c:pt>
                <c:pt idx="40">
                  <c:v>19.43397998537463</c:v>
                </c:pt>
                <c:pt idx="41">
                  <c:v>23.44642385369669</c:v>
                </c:pt>
                <c:pt idx="42">
                  <c:v>22.64834386053957</c:v>
                </c:pt>
                <c:pt idx="43">
                  <c:v>22.8017579528522</c:v>
                </c:pt>
                <c:pt idx="44">
                  <c:v>21.28881748414601</c:v>
                </c:pt>
                <c:pt idx="45">
                  <c:v>21.75288707348834</c:v>
                </c:pt>
                <c:pt idx="46">
                  <c:v>22.06635175066763</c:v>
                </c:pt>
                <c:pt idx="47">
                  <c:v>23.06411127431918</c:v>
                </c:pt>
                <c:pt idx="48">
                  <c:v>22.09462937673468</c:v>
                </c:pt>
                <c:pt idx="49">
                  <c:v>17.91653479403328</c:v>
                </c:pt>
                <c:pt idx="50">
                  <c:v>16.15187142026096</c:v>
                </c:pt>
                <c:pt idx="51">
                  <c:v>17.91307234212908</c:v>
                </c:pt>
                <c:pt idx="52">
                  <c:v>18.13581303849438</c:v>
                </c:pt>
                <c:pt idx="53">
                  <c:v>17.84281405172806</c:v>
                </c:pt>
                <c:pt idx="54">
                  <c:v>17.05598083217554</c:v>
                </c:pt>
                <c:pt idx="55">
                  <c:v>19.6016517529515</c:v>
                </c:pt>
                <c:pt idx="56">
                  <c:v>17.07804247525207</c:v>
                </c:pt>
                <c:pt idx="57">
                  <c:v>16.3554640850464</c:v>
                </c:pt>
                <c:pt idx="58">
                  <c:v>15.79775651277997</c:v>
                </c:pt>
                <c:pt idx="59">
                  <c:v>13.0073876299</c:v>
                </c:pt>
                <c:pt idx="60">
                  <c:v>14.02766357199043</c:v>
                </c:pt>
                <c:pt idx="61">
                  <c:v>14.55679854831627</c:v>
                </c:pt>
                <c:pt idx="62">
                  <c:v>15.43801928855116</c:v>
                </c:pt>
                <c:pt idx="63">
                  <c:v>14.31048542811194</c:v>
                </c:pt>
                <c:pt idx="64">
                  <c:v>16.48875633724628</c:v>
                </c:pt>
                <c:pt idx="65">
                  <c:v>14.37952730954903</c:v>
                </c:pt>
                <c:pt idx="66">
                  <c:v>9.636155078913655</c:v>
                </c:pt>
                <c:pt idx="67">
                  <c:v>6.859195705172687</c:v>
                </c:pt>
                <c:pt idx="68">
                  <c:v>6.20128098696275</c:v>
                </c:pt>
                <c:pt idx="69">
                  <c:v>9.42124157802324</c:v>
                </c:pt>
                <c:pt idx="70">
                  <c:v>8.149419511864124</c:v>
                </c:pt>
                <c:pt idx="71">
                  <c:v>9.237342832795548</c:v>
                </c:pt>
                <c:pt idx="72">
                  <c:v>7.553762438553198</c:v>
                </c:pt>
                <c:pt idx="73">
                  <c:v>8.527856887362473</c:v>
                </c:pt>
                <c:pt idx="74">
                  <c:v>11.84547054579532</c:v>
                </c:pt>
                <c:pt idx="75">
                  <c:v>11.8284207882698</c:v>
                </c:pt>
                <c:pt idx="76">
                  <c:v>11.3826498165925</c:v>
                </c:pt>
                <c:pt idx="77">
                  <c:v>15.4062332324292</c:v>
                </c:pt>
                <c:pt idx="78">
                  <c:v>16.02693998242607</c:v>
                </c:pt>
                <c:pt idx="79">
                  <c:v>14.60965754339241</c:v>
                </c:pt>
                <c:pt idx="80">
                  <c:v>15.66440828231453</c:v>
                </c:pt>
                <c:pt idx="81">
                  <c:v>16.70099747152806</c:v>
                </c:pt>
                <c:pt idx="82">
                  <c:v>18.09039064110722</c:v>
                </c:pt>
                <c:pt idx="83">
                  <c:v>16.22303830786568</c:v>
                </c:pt>
                <c:pt idx="84">
                  <c:v>15.4756644298219</c:v>
                </c:pt>
                <c:pt idx="85">
                  <c:v>15.99472092202891</c:v>
                </c:pt>
                <c:pt idx="86">
                  <c:v>17.81801604719125</c:v>
                </c:pt>
                <c:pt idx="87">
                  <c:v>20.00434945489011</c:v>
                </c:pt>
                <c:pt idx="88">
                  <c:v>19.61125067525354</c:v>
                </c:pt>
                <c:pt idx="89">
                  <c:v>19.75706476037606</c:v>
                </c:pt>
                <c:pt idx="90">
                  <c:v>20.87976687449672</c:v>
                </c:pt>
                <c:pt idx="91">
                  <c:v>20.46278949511628</c:v>
                </c:pt>
                <c:pt idx="92">
                  <c:v>17.77528868282846</c:v>
                </c:pt>
                <c:pt idx="93">
                  <c:v>13.96362106842303</c:v>
                </c:pt>
                <c:pt idx="94">
                  <c:v>20.78926008627948</c:v>
                </c:pt>
                <c:pt idx="95">
                  <c:v>23.7621097930463</c:v>
                </c:pt>
                <c:pt idx="96">
                  <c:v>20.00147056696735</c:v>
                </c:pt>
                <c:pt idx="97">
                  <c:v>18.62749481524902</c:v>
                </c:pt>
                <c:pt idx="98">
                  <c:v>15.91101209397763</c:v>
                </c:pt>
                <c:pt idx="99">
                  <c:v>16.41031976276508</c:v>
                </c:pt>
                <c:pt idx="100">
                  <c:v>18.32313940415179</c:v>
                </c:pt>
                <c:pt idx="101">
                  <c:v>15.41289956188321</c:v>
                </c:pt>
                <c:pt idx="102">
                  <c:v>10.13680408013078</c:v>
                </c:pt>
                <c:pt idx="103">
                  <c:v>8.31620530945475</c:v>
                </c:pt>
                <c:pt idx="104">
                  <c:v>10.69285515099254</c:v>
                </c:pt>
                <c:pt idx="105">
                  <c:v>11.46440040745083</c:v>
                </c:pt>
                <c:pt idx="106">
                  <c:v>14.15969841212961</c:v>
                </c:pt>
                <c:pt idx="107">
                  <c:v>13.1053590214118</c:v>
                </c:pt>
                <c:pt idx="108">
                  <c:v>10.80620868000506</c:v>
                </c:pt>
                <c:pt idx="109">
                  <c:v>14.72058078044465</c:v>
                </c:pt>
                <c:pt idx="110">
                  <c:v>15.95870491433164</c:v>
                </c:pt>
                <c:pt idx="111">
                  <c:v>15.67302948245207</c:v>
                </c:pt>
                <c:pt idx="112">
                  <c:v>18.41146295337546</c:v>
                </c:pt>
                <c:pt idx="113">
                  <c:v>17.0265818125871</c:v>
                </c:pt>
                <c:pt idx="114">
                  <c:v>19.41434968285951</c:v>
                </c:pt>
                <c:pt idx="115">
                  <c:v>21.02126431106559</c:v>
                </c:pt>
                <c:pt idx="116">
                  <c:v>20.60672626117742</c:v>
                </c:pt>
                <c:pt idx="117">
                  <c:v>18.16644351022162</c:v>
                </c:pt>
                <c:pt idx="118">
                  <c:v>18.49769844324488</c:v>
                </c:pt>
                <c:pt idx="119">
                  <c:v>17.1241226196709</c:v>
                </c:pt>
                <c:pt idx="120">
                  <c:v>14.10787107938371</c:v>
                </c:pt>
                <c:pt idx="121">
                  <c:v>16.04804465847222</c:v>
                </c:pt>
                <c:pt idx="122">
                  <c:v>17.63152143639871</c:v>
                </c:pt>
                <c:pt idx="123">
                  <c:v>18.23180856100624</c:v>
                </c:pt>
                <c:pt idx="124">
                  <c:v>19.08675218674922</c:v>
                </c:pt>
                <c:pt idx="125">
                  <c:v>20.53653833921021</c:v>
                </c:pt>
                <c:pt idx="126">
                  <c:v>21.79698794288527</c:v>
                </c:pt>
                <c:pt idx="127">
                  <c:v>18.50016174298394</c:v>
                </c:pt>
                <c:pt idx="128">
                  <c:v>21.55509990412098</c:v>
                </c:pt>
                <c:pt idx="129">
                  <c:v>22.42102068700667</c:v>
                </c:pt>
                <c:pt idx="130">
                  <c:v>21.05190011936514</c:v>
                </c:pt>
                <c:pt idx="131">
                  <c:v>20.28421258401998</c:v>
                </c:pt>
                <c:pt idx="132">
                  <c:v>19.5749239541219</c:v>
                </c:pt>
                <c:pt idx="133">
                  <c:v>19.39166501130199</c:v>
                </c:pt>
                <c:pt idx="134">
                  <c:v>20.55970325385375</c:v>
                </c:pt>
              </c:numCache>
            </c:numRef>
          </c:val>
          <c:smooth val="0"/>
        </c:ser>
        <c:dLbls>
          <c:showLegendKey val="0"/>
          <c:showVal val="0"/>
          <c:showCatName val="0"/>
          <c:showSerName val="0"/>
          <c:showPercent val="0"/>
          <c:showBubbleSize val="0"/>
        </c:dLbls>
        <c:smooth val="0"/>
        <c:axId val="-2136662112"/>
        <c:axId val="-2139243536"/>
      </c:lineChart>
      <c:catAx>
        <c:axId val="-213666211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39243536"/>
        <c:crosses val="autoZero"/>
        <c:auto val="1"/>
        <c:lblAlgn val="ctr"/>
        <c:lblOffset val="0"/>
        <c:tickLblSkip val="5"/>
        <c:tickMarkSkip val="5"/>
        <c:noMultiLvlLbl val="0"/>
      </c:catAx>
      <c:valAx>
        <c:axId val="-2139243536"/>
        <c:scaling>
          <c:orientation val="minMax"/>
        </c:scaling>
        <c:delete val="0"/>
        <c:axPos val="l"/>
        <c:majorGridlines>
          <c:spPr>
            <a:ln w="3175">
              <a:solidFill>
                <a:schemeClr val="bg1">
                  <a:lumMod val="65000"/>
                </a:schemeClr>
              </a:solidFill>
              <a:prstDash val="solid"/>
            </a:ln>
          </c:spPr>
        </c:majorGridlines>
        <c:title>
          <c:tx>
            <c:rich>
              <a:bodyPr/>
              <a:lstStyle/>
              <a:p>
                <a:pPr>
                  <a:defRPr sz="800" b="0" i="0" u="none" strike="noStrike" baseline="0">
                    <a:solidFill>
                      <a:srgbClr val="000000"/>
                    </a:solidFill>
                    <a:latin typeface="Arial"/>
                    <a:ea typeface="Arial"/>
                    <a:cs typeface="Arial"/>
                  </a:defRPr>
                </a:pPr>
                <a:r>
                  <a:rPr lang="es-ES_tradnl"/>
                  <a:t>% s/ capital desemb.</a:t>
                </a:r>
              </a:p>
            </c:rich>
          </c:tx>
          <c:layout>
            <c:manualLayout>
              <c:xMode val="edge"/>
              <c:yMode val="edge"/>
              <c:x val="0.0208333079986623"/>
              <c:y val="0.27915202907328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36662112"/>
        <c:crosses val="autoZero"/>
        <c:crossBetween val="between"/>
      </c:valAx>
      <c:spPr>
        <a:no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69413062497622"/>
          <c:y val="0.100932632675283"/>
          <c:w val="0.873089314922591"/>
          <c:h val="0.728992553554792"/>
        </c:manualLayout>
      </c:layout>
      <c:lineChart>
        <c:grouping val="standard"/>
        <c:varyColors val="0"/>
        <c:ser>
          <c:idx val="0"/>
          <c:order val="0"/>
          <c:tx>
            <c:strRef>
              <c:f>'análisis nipa'!$M$5</c:f>
              <c:strCache>
                <c:ptCount val="1"/>
              </c:strCache>
            </c:strRef>
          </c:tx>
          <c:marker>
            <c:symbol val="none"/>
          </c:marker>
          <c:trendline>
            <c:spPr>
              <a:ln w="15875"/>
            </c:spPr>
            <c:trendlineType val="linear"/>
            <c:dispRSqr val="0"/>
            <c:dispEq val="0"/>
          </c:trendline>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'análisis nipa'!$O$6:$O$92</c:f>
              <c:numCache>
                <c:formatCode>0.0</c:formatCode>
                <c:ptCount val="87"/>
                <c:pt idx="0">
                  <c:v>11.90722630665766</c:v>
                </c:pt>
                <c:pt idx="1">
                  <c:v>8.15366566560722</c:v>
                </c:pt>
                <c:pt idx="2">
                  <c:v>5.397474512591151</c:v>
                </c:pt>
                <c:pt idx="3">
                  <c:v>1.794732958046716</c:v>
                </c:pt>
                <c:pt idx="4">
                  <c:v>2.702560761267345</c:v>
                </c:pt>
                <c:pt idx="5">
                  <c:v>5.430581391476776</c:v>
                </c:pt>
                <c:pt idx="6">
                  <c:v>7.625654830771487</c:v>
                </c:pt>
                <c:pt idx="7">
                  <c:v>9.278277905086838</c:v>
                </c:pt>
                <c:pt idx="8">
                  <c:v>9.38960766646118</c:v>
                </c:pt>
                <c:pt idx="9">
                  <c:v>7.800379080028033</c:v>
                </c:pt>
                <c:pt idx="10">
                  <c:v>9.073820054760325</c:v>
                </c:pt>
                <c:pt idx="11">
                  <c:v>10.63022512257138</c:v>
                </c:pt>
                <c:pt idx="12">
                  <c:v>13.58647101837786</c:v>
                </c:pt>
                <c:pt idx="13">
                  <c:v>15.14104333125943</c:v>
                </c:pt>
                <c:pt idx="14">
                  <c:v>16.00457321493737</c:v>
                </c:pt>
                <c:pt idx="15">
                  <c:v>16.24593753807218</c:v>
                </c:pt>
                <c:pt idx="16">
                  <c:v>14.41587547348982</c:v>
                </c:pt>
                <c:pt idx="17">
                  <c:v>11.97467480878682</c:v>
                </c:pt>
                <c:pt idx="18">
                  <c:v>11.6450052508492</c:v>
                </c:pt>
                <c:pt idx="19">
                  <c:v>12.6614640543004</c:v>
                </c:pt>
                <c:pt idx="20">
                  <c:v>12.06474807181547</c:v>
                </c:pt>
                <c:pt idx="21">
                  <c:v>12.8672511175353</c:v>
                </c:pt>
                <c:pt idx="22">
                  <c:v>13.91278872795672</c:v>
                </c:pt>
                <c:pt idx="23">
                  <c:v>12.99082751043355</c:v>
                </c:pt>
                <c:pt idx="24">
                  <c:v>12.80870656474272</c:v>
                </c:pt>
                <c:pt idx="25">
                  <c:v>12.04341275914915</c:v>
                </c:pt>
                <c:pt idx="26">
                  <c:v>12.70035191341869</c:v>
                </c:pt>
                <c:pt idx="27">
                  <c:v>11.14406712629358</c:v>
                </c:pt>
                <c:pt idx="28">
                  <c:v>10.92004888390628</c:v>
                </c:pt>
                <c:pt idx="29">
                  <c:v>10.46675254304038</c:v>
                </c:pt>
                <c:pt idx="30">
                  <c:v>11.36357257157676</c:v>
                </c:pt>
                <c:pt idx="31">
                  <c:v>10.98998380605415</c:v>
                </c:pt>
                <c:pt idx="32">
                  <c:v>11.09659849161656</c:v>
                </c:pt>
                <c:pt idx="33">
                  <c:v>11.74921271840814</c:v>
                </c:pt>
                <c:pt idx="34">
                  <c:v>12.03857931923824</c:v>
                </c:pt>
                <c:pt idx="35">
                  <c:v>12.51001130056058</c:v>
                </c:pt>
                <c:pt idx="36">
                  <c:v>13.25638909954008</c:v>
                </c:pt>
                <c:pt idx="37">
                  <c:v>13.46843843670247</c:v>
                </c:pt>
                <c:pt idx="38">
                  <c:v>12.51322620276254</c:v>
                </c:pt>
                <c:pt idx="39">
                  <c:v>12.41341976929163</c:v>
                </c:pt>
                <c:pt idx="40">
                  <c:v>11.51503191471215</c:v>
                </c:pt>
                <c:pt idx="41">
                  <c:v>10.26492237629554</c:v>
                </c:pt>
                <c:pt idx="42">
                  <c:v>10.687114303045</c:v>
                </c:pt>
                <c:pt idx="43">
                  <c:v>10.92677222603128</c:v>
                </c:pt>
                <c:pt idx="44">
                  <c:v>10.93958841570444</c:v>
                </c:pt>
                <c:pt idx="45">
                  <c:v>8.99997613748024</c:v>
                </c:pt>
                <c:pt idx="46">
                  <c:v>9.36610437352546</c:v>
                </c:pt>
                <c:pt idx="47">
                  <c:v>9.81985565182989</c:v>
                </c:pt>
                <c:pt idx="48">
                  <c:v>9.95684783102717</c:v>
                </c:pt>
                <c:pt idx="49">
                  <c:v>10.13810243834484</c:v>
                </c:pt>
                <c:pt idx="50">
                  <c:v>9.648902591369468</c:v>
                </c:pt>
                <c:pt idx="51">
                  <c:v>8.290587482370951</c:v>
                </c:pt>
                <c:pt idx="52">
                  <c:v>8.586562636096486</c:v>
                </c:pt>
                <c:pt idx="53">
                  <c:v>7.347041974293968</c:v>
                </c:pt>
                <c:pt idx="54">
                  <c:v>8.662321290566478</c:v>
                </c:pt>
                <c:pt idx="55">
                  <c:v>9.801198701364418</c:v>
                </c:pt>
                <c:pt idx="56">
                  <c:v>10.07685333779836</c:v>
                </c:pt>
                <c:pt idx="57">
                  <c:v>9.763195690159365</c:v>
                </c:pt>
                <c:pt idx="58">
                  <c:v>9.46481285548093</c:v>
                </c:pt>
                <c:pt idx="59">
                  <c:v>9.587189440795168</c:v>
                </c:pt>
                <c:pt idx="60">
                  <c:v>10.4150246312165</c:v>
                </c:pt>
                <c:pt idx="61">
                  <c:v>10.18588242142405</c:v>
                </c:pt>
                <c:pt idx="62">
                  <c:v>9.844155785711512</c:v>
                </c:pt>
                <c:pt idx="63">
                  <c:v>10.44294043573694</c:v>
                </c:pt>
                <c:pt idx="64">
                  <c:v>10.65118076359801</c:v>
                </c:pt>
                <c:pt idx="65">
                  <c:v>11.13559877022053</c:v>
                </c:pt>
                <c:pt idx="66">
                  <c:v>10.96330306864833</c:v>
                </c:pt>
                <c:pt idx="67">
                  <c:v>11.57090671614311</c:v>
                </c:pt>
                <c:pt idx="68">
                  <c:v>11.86043955503917</c:v>
                </c:pt>
                <c:pt idx="69">
                  <c:v>10.9737761385612</c:v>
                </c:pt>
                <c:pt idx="70">
                  <c:v>10.9857317082515</c:v>
                </c:pt>
                <c:pt idx="71">
                  <c:v>10.29742821402089</c:v>
                </c:pt>
                <c:pt idx="72">
                  <c:v>9.844875926980613</c:v>
                </c:pt>
                <c:pt idx="73">
                  <c:v>10.37009048263474</c:v>
                </c:pt>
                <c:pt idx="74">
                  <c:v>11.00659149474963</c:v>
                </c:pt>
                <c:pt idx="75">
                  <c:v>11.11936227316745</c:v>
                </c:pt>
                <c:pt idx="76">
                  <c:v>11.28827225507709</c:v>
                </c:pt>
                <c:pt idx="77">
                  <c:v>10.83991379377995</c:v>
                </c:pt>
                <c:pt idx="78">
                  <c:v>10.34145362260861</c:v>
                </c:pt>
                <c:pt idx="79">
                  <c:v>9.318297137819046</c:v>
                </c:pt>
                <c:pt idx="80">
                  <c:v>9.254355288339985</c:v>
                </c:pt>
                <c:pt idx="81">
                  <c:v>10.7854416698615</c:v>
                </c:pt>
                <c:pt idx="82">
                  <c:v>10.86300970893966</c:v>
                </c:pt>
                <c:pt idx="83">
                  <c:v>11.02359143331558</c:v>
                </c:pt>
                <c:pt idx="84">
                  <c:v>11.26082672428658</c:v>
                </c:pt>
                <c:pt idx="85">
                  <c:v>11.29612208778684</c:v>
                </c:pt>
                <c:pt idx="86">
                  <c:v>11.04087537805006</c:v>
                </c:pt>
              </c:numCache>
            </c:numRef>
          </c:val>
          <c:smooth val="0"/>
        </c:ser>
        <c:dLbls>
          <c:showLegendKey val="0"/>
          <c:showVal val="0"/>
          <c:showCatName val="0"/>
          <c:showSerName val="0"/>
          <c:showPercent val="0"/>
          <c:showBubbleSize val="0"/>
        </c:dLbls>
        <c:smooth val="0"/>
        <c:axId val="-2142156400"/>
        <c:axId val="-2142163712"/>
      </c:lineChart>
      <c:catAx>
        <c:axId val="-2142156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42163712"/>
        <c:crosses val="autoZero"/>
        <c:auto val="1"/>
        <c:lblAlgn val="ctr"/>
        <c:lblOffset val="100"/>
        <c:tickLblSkip val="6"/>
        <c:tickMarkSkip val="1"/>
        <c:noMultiLvlLbl val="0"/>
      </c:catAx>
      <c:valAx>
        <c:axId val="-2142163712"/>
        <c:scaling>
          <c:orientation val="minMax"/>
        </c:scaling>
        <c:delete val="0"/>
        <c:axPos val="l"/>
        <c:majorGridlines>
          <c:spPr>
            <a:ln w="3175">
              <a:solidFill>
                <a:schemeClr val="bg1">
                  <a:lumMod val="75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42156400"/>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69413062497622"/>
          <c:y val="0.100932632675283"/>
          <c:w val="0.873089314922591"/>
          <c:h val="0.728992553554792"/>
        </c:manualLayout>
      </c:layout>
      <c:lineChart>
        <c:grouping val="standard"/>
        <c:varyColors val="0"/>
        <c:ser>
          <c:idx val="0"/>
          <c:order val="0"/>
          <c:tx>
            <c:strRef>
              <c:f>'análisis nipa'!$M$5</c:f>
              <c:strCache>
                <c:ptCount val="1"/>
              </c:strCache>
            </c:strRef>
          </c:tx>
          <c:spPr>
            <a:ln>
              <a:solidFill>
                <a:srgbClr val="00B050"/>
              </a:solidFill>
            </a:ln>
          </c:spPr>
          <c:marker>
            <c:symbol val="none"/>
          </c:marker>
          <c:trendline>
            <c:spPr>
              <a:ln w="15875"/>
            </c:spPr>
            <c:trendlineType val="linear"/>
            <c:dispRSqr val="0"/>
            <c:dispEq val="0"/>
          </c:trendline>
          <c:cat>
            <c:numRef>
              <c:f>'análisis nipa'!$A$6:$A$92</c:f>
              <c:numCache>
                <c:formatCode>General</c:formatCode>
                <c:ptCount val="87"/>
                <c:pt idx="0">
                  <c:v>1929.0</c:v>
                </c:pt>
                <c:pt idx="1">
                  <c:v>1930.0</c:v>
                </c:pt>
                <c:pt idx="2">
                  <c:v>1931.0</c:v>
                </c:pt>
                <c:pt idx="3">
                  <c:v>1932.0</c:v>
                </c:pt>
                <c:pt idx="4">
                  <c:v>1933.0</c:v>
                </c:pt>
                <c:pt idx="5">
                  <c:v>1934.0</c:v>
                </c:pt>
                <c:pt idx="6">
                  <c:v>1935.0</c:v>
                </c:pt>
                <c:pt idx="7">
                  <c:v>1936.0</c:v>
                </c:pt>
                <c:pt idx="8">
                  <c:v>1937.0</c:v>
                </c:pt>
                <c:pt idx="9">
                  <c:v>1938.0</c:v>
                </c:pt>
                <c:pt idx="10">
                  <c:v>1939.0</c:v>
                </c:pt>
                <c:pt idx="11">
                  <c:v>1940.0</c:v>
                </c:pt>
                <c:pt idx="12">
                  <c:v>1941.0</c:v>
                </c:pt>
                <c:pt idx="13">
                  <c:v>1942.0</c:v>
                </c:pt>
                <c:pt idx="14">
                  <c:v>1943.0</c:v>
                </c:pt>
                <c:pt idx="15">
                  <c:v>1944.0</c:v>
                </c:pt>
                <c:pt idx="16">
                  <c:v>1945.0</c:v>
                </c:pt>
                <c:pt idx="17">
                  <c:v>1946.0</c:v>
                </c:pt>
                <c:pt idx="18">
                  <c:v>1947.0</c:v>
                </c:pt>
                <c:pt idx="19">
                  <c:v>1948.0</c:v>
                </c:pt>
                <c:pt idx="20">
                  <c:v>1949.0</c:v>
                </c:pt>
                <c:pt idx="21">
                  <c:v>1950.0</c:v>
                </c:pt>
                <c:pt idx="22">
                  <c:v>1951.0</c:v>
                </c:pt>
                <c:pt idx="23">
                  <c:v>1952.0</c:v>
                </c:pt>
                <c:pt idx="24">
                  <c:v>1953.0</c:v>
                </c:pt>
                <c:pt idx="25">
                  <c:v>1954.0</c:v>
                </c:pt>
                <c:pt idx="26">
                  <c:v>1955.0</c:v>
                </c:pt>
                <c:pt idx="27">
                  <c:v>1956.0</c:v>
                </c:pt>
                <c:pt idx="28">
                  <c:v>1957.0</c:v>
                </c:pt>
                <c:pt idx="29">
                  <c:v>1958.0</c:v>
                </c:pt>
                <c:pt idx="30">
                  <c:v>1959.0</c:v>
                </c:pt>
                <c:pt idx="31">
                  <c:v>1960.0</c:v>
                </c:pt>
                <c:pt idx="32">
                  <c:v>1961.0</c:v>
                </c:pt>
                <c:pt idx="33">
                  <c:v>1962.0</c:v>
                </c:pt>
                <c:pt idx="34">
                  <c:v>1963.0</c:v>
                </c:pt>
                <c:pt idx="35">
                  <c:v>1964.0</c:v>
                </c:pt>
                <c:pt idx="36">
                  <c:v>1965.0</c:v>
                </c:pt>
                <c:pt idx="37">
                  <c:v>1966.0</c:v>
                </c:pt>
                <c:pt idx="38">
                  <c:v>1967.0</c:v>
                </c:pt>
                <c:pt idx="39">
                  <c:v>1968.0</c:v>
                </c:pt>
                <c:pt idx="40">
                  <c:v>1969.0</c:v>
                </c:pt>
                <c:pt idx="41">
                  <c:v>1970.0</c:v>
                </c:pt>
                <c:pt idx="42">
                  <c:v>1971.0</c:v>
                </c:pt>
                <c:pt idx="43">
                  <c:v>1972.0</c:v>
                </c:pt>
                <c:pt idx="44">
                  <c:v>1973.0</c:v>
                </c:pt>
                <c:pt idx="45">
                  <c:v>1974.0</c:v>
                </c:pt>
                <c:pt idx="46">
                  <c:v>1975.0</c:v>
                </c:pt>
                <c:pt idx="47">
                  <c:v>1976.0</c:v>
                </c:pt>
                <c:pt idx="48">
                  <c:v>1977.0</c:v>
                </c:pt>
                <c:pt idx="49">
                  <c:v>1978.0</c:v>
                </c:pt>
                <c:pt idx="50">
                  <c:v>1979.0</c:v>
                </c:pt>
                <c:pt idx="51">
                  <c:v>1980.0</c:v>
                </c:pt>
                <c:pt idx="52">
                  <c:v>1981.0</c:v>
                </c:pt>
                <c:pt idx="53">
                  <c:v>1982.0</c:v>
                </c:pt>
                <c:pt idx="54">
                  <c:v>1983.0</c:v>
                </c:pt>
                <c:pt idx="55">
                  <c:v>1984.0</c:v>
                </c:pt>
                <c:pt idx="56">
                  <c:v>1985.0</c:v>
                </c:pt>
                <c:pt idx="57">
                  <c:v>1986.0</c:v>
                </c:pt>
                <c:pt idx="58">
                  <c:v>1987.0</c:v>
                </c:pt>
                <c:pt idx="59">
                  <c:v>1988.0</c:v>
                </c:pt>
                <c:pt idx="60">
                  <c:v>1989.0</c:v>
                </c:pt>
                <c:pt idx="61">
                  <c:v>1990.0</c:v>
                </c:pt>
                <c:pt idx="62">
                  <c:v>1991.0</c:v>
                </c:pt>
                <c:pt idx="63">
                  <c:v>1992.0</c:v>
                </c:pt>
                <c:pt idx="64">
                  <c:v>1993.0</c:v>
                </c:pt>
                <c:pt idx="65">
                  <c:v>1994.0</c:v>
                </c:pt>
                <c:pt idx="66">
                  <c:v>1995.0</c:v>
                </c:pt>
                <c:pt idx="67">
                  <c:v>1996.0</c:v>
                </c:pt>
                <c:pt idx="68">
                  <c:v>1997.0</c:v>
                </c:pt>
                <c:pt idx="69">
                  <c:v>1998.0</c:v>
                </c:pt>
                <c:pt idx="70">
                  <c:v>1999.0</c:v>
                </c:pt>
                <c:pt idx="71">
                  <c:v>2000.0</c:v>
                </c:pt>
                <c:pt idx="72">
                  <c:v>2001.0</c:v>
                </c:pt>
                <c:pt idx="73">
                  <c:v>2002.0</c:v>
                </c:pt>
                <c:pt idx="74">
                  <c:v>2003.0</c:v>
                </c:pt>
                <c:pt idx="75">
                  <c:v>2004.0</c:v>
                </c:pt>
                <c:pt idx="76">
                  <c:v>2005.0</c:v>
                </c:pt>
                <c:pt idx="77">
                  <c:v>2006.0</c:v>
                </c:pt>
                <c:pt idx="78">
                  <c:v>2007.0</c:v>
                </c:pt>
                <c:pt idx="79">
                  <c:v>2008.0</c:v>
                </c:pt>
                <c:pt idx="80">
                  <c:v>2009.0</c:v>
                </c:pt>
                <c:pt idx="81">
                  <c:v>2010.0</c:v>
                </c:pt>
                <c:pt idx="82">
                  <c:v>2011.0</c:v>
                </c:pt>
                <c:pt idx="83">
                  <c:v>2012.0</c:v>
                </c:pt>
                <c:pt idx="84">
                  <c:v>2013.0</c:v>
                </c:pt>
                <c:pt idx="85">
                  <c:v>2014.0</c:v>
                </c:pt>
                <c:pt idx="86">
                  <c:v>2015.0</c:v>
                </c:pt>
              </c:numCache>
            </c:numRef>
          </c:cat>
          <c:val>
            <c:numRef>
              <c:f>'análisis nipa'!$P$6:$P$92</c:f>
              <c:numCache>
                <c:formatCode>0.0</c:formatCode>
                <c:ptCount val="87"/>
                <c:pt idx="0">
                  <c:v>7.68809622786017</c:v>
                </c:pt>
                <c:pt idx="1">
                  <c:v>5.182855398701176</c:v>
                </c:pt>
                <c:pt idx="2">
                  <c:v>3.308971678214893</c:v>
                </c:pt>
                <c:pt idx="3">
                  <c:v>1.085028670454098</c:v>
                </c:pt>
                <c:pt idx="4">
                  <c:v>1.677566511210376</c:v>
                </c:pt>
                <c:pt idx="5">
                  <c:v>3.423960756304236</c:v>
                </c:pt>
                <c:pt idx="6">
                  <c:v>4.814926390165064</c:v>
                </c:pt>
                <c:pt idx="7">
                  <c:v>6.040707131071036</c:v>
                </c:pt>
                <c:pt idx="8">
                  <c:v>6.151233328314276</c:v>
                </c:pt>
                <c:pt idx="9">
                  <c:v>5.12874924511843</c:v>
                </c:pt>
                <c:pt idx="10">
                  <c:v>5.990389689617231</c:v>
                </c:pt>
                <c:pt idx="11">
                  <c:v>7.128294772827966</c:v>
                </c:pt>
                <c:pt idx="12">
                  <c:v>9.441992618706514</c:v>
                </c:pt>
                <c:pt idx="13">
                  <c:v>10.97805163802712</c:v>
                </c:pt>
                <c:pt idx="14">
                  <c:v>11.9937886020374</c:v>
                </c:pt>
                <c:pt idx="15">
                  <c:v>12.41746631481448</c:v>
                </c:pt>
                <c:pt idx="16">
                  <c:v>11.29760221799362</c:v>
                </c:pt>
                <c:pt idx="17">
                  <c:v>9.533456526434672</c:v>
                </c:pt>
                <c:pt idx="18">
                  <c:v>11.6450052508492</c:v>
                </c:pt>
                <c:pt idx="19">
                  <c:v>12.6614640543004</c:v>
                </c:pt>
                <c:pt idx="20">
                  <c:v>12.06474807181547</c:v>
                </c:pt>
                <c:pt idx="21">
                  <c:v>10.63726546710954</c:v>
                </c:pt>
                <c:pt idx="22">
                  <c:v>11.48496418365392</c:v>
                </c:pt>
                <c:pt idx="23">
                  <c:v>10.95415900965487</c:v>
                </c:pt>
                <c:pt idx="24">
                  <c:v>10.89035189490798</c:v>
                </c:pt>
                <c:pt idx="25">
                  <c:v>10.32014230089091</c:v>
                </c:pt>
                <c:pt idx="26">
                  <c:v>11.01424562846425</c:v>
                </c:pt>
                <c:pt idx="27">
                  <c:v>9.7023561908762</c:v>
                </c:pt>
                <c:pt idx="28">
                  <c:v>9.550353872263112</c:v>
                </c:pt>
                <c:pt idx="29">
                  <c:v>9.160271328602968</c:v>
                </c:pt>
                <c:pt idx="30">
                  <c:v>9.975073985992561</c:v>
                </c:pt>
                <c:pt idx="31">
                  <c:v>9.65394655904364</c:v>
                </c:pt>
                <c:pt idx="32">
                  <c:v>9.765349483525946</c:v>
                </c:pt>
                <c:pt idx="33">
                  <c:v>10.33420009099302</c:v>
                </c:pt>
                <c:pt idx="34">
                  <c:v>10.62333107207816</c:v>
                </c:pt>
                <c:pt idx="35">
                  <c:v>11.07330815186764</c:v>
                </c:pt>
                <c:pt idx="36">
                  <c:v>11.70113436343502</c:v>
                </c:pt>
                <c:pt idx="37">
                  <c:v>11.87705686434955</c:v>
                </c:pt>
                <c:pt idx="38">
                  <c:v>11.07623011463064</c:v>
                </c:pt>
                <c:pt idx="39">
                  <c:v>11.01888691786127</c:v>
                </c:pt>
                <c:pt idx="40">
                  <c:v>10.23194770390975</c:v>
                </c:pt>
                <c:pt idx="41">
                  <c:v>9.18582590241264</c:v>
                </c:pt>
                <c:pt idx="42">
                  <c:v>9.57755426920864</c:v>
                </c:pt>
                <c:pt idx="43">
                  <c:v>9.764201375045548</c:v>
                </c:pt>
                <c:pt idx="44">
                  <c:v>9.672447663012121</c:v>
                </c:pt>
                <c:pt idx="45">
                  <c:v>8.005481961770003</c:v>
                </c:pt>
                <c:pt idx="46">
                  <c:v>8.39349426711813</c:v>
                </c:pt>
                <c:pt idx="47">
                  <c:v>8.802771905500833</c:v>
                </c:pt>
                <c:pt idx="48">
                  <c:v>8.921600267595807</c:v>
                </c:pt>
                <c:pt idx="49">
                  <c:v>9.027277418758798</c:v>
                </c:pt>
                <c:pt idx="50">
                  <c:v>8.57352699329962</c:v>
                </c:pt>
                <c:pt idx="51">
                  <c:v>7.394720581338308</c:v>
                </c:pt>
                <c:pt idx="52">
                  <c:v>7.707587620029685</c:v>
                </c:pt>
                <c:pt idx="53">
                  <c:v>6.639940236483706</c:v>
                </c:pt>
                <c:pt idx="54">
                  <c:v>7.82964088424419</c:v>
                </c:pt>
                <c:pt idx="55">
                  <c:v>8.830572869856087</c:v>
                </c:pt>
                <c:pt idx="56">
                  <c:v>9.118283881622338</c:v>
                </c:pt>
                <c:pt idx="57">
                  <c:v>8.894807285971612</c:v>
                </c:pt>
                <c:pt idx="58">
                  <c:v>8.607335863231363</c:v>
                </c:pt>
                <c:pt idx="59">
                  <c:v>8.70315002890909</c:v>
                </c:pt>
                <c:pt idx="60">
                  <c:v>9.46632949816525</c:v>
                </c:pt>
                <c:pt idx="61">
                  <c:v>9.27202464530624</c:v>
                </c:pt>
                <c:pt idx="62">
                  <c:v>9.00102041108892</c:v>
                </c:pt>
                <c:pt idx="63">
                  <c:v>9.558396940937635</c:v>
                </c:pt>
                <c:pt idx="64">
                  <c:v>9.760516384861816</c:v>
                </c:pt>
                <c:pt idx="65">
                  <c:v>10.19185039456311</c:v>
                </c:pt>
                <c:pt idx="66">
                  <c:v>10.03337211531639</c:v>
                </c:pt>
                <c:pt idx="67">
                  <c:v>10.60877393739403</c:v>
                </c:pt>
                <c:pt idx="68">
                  <c:v>10.88996484454103</c:v>
                </c:pt>
                <c:pt idx="69">
                  <c:v>10.10762926679732</c:v>
                </c:pt>
                <c:pt idx="70">
                  <c:v>10.11180430103921</c:v>
                </c:pt>
                <c:pt idx="71">
                  <c:v>9.479127951835362</c:v>
                </c:pt>
                <c:pt idx="72">
                  <c:v>9.129902600616168</c:v>
                </c:pt>
                <c:pt idx="73">
                  <c:v>9.623731063899443</c:v>
                </c:pt>
                <c:pt idx="74">
                  <c:v>10.21434365904751</c:v>
                </c:pt>
                <c:pt idx="75">
                  <c:v>10.3228517801377</c:v>
                </c:pt>
                <c:pt idx="76">
                  <c:v>10.49303116998884</c:v>
                </c:pt>
                <c:pt idx="77">
                  <c:v>10.09469134322051</c:v>
                </c:pt>
                <c:pt idx="78">
                  <c:v>9.618877027546918</c:v>
                </c:pt>
                <c:pt idx="79">
                  <c:v>8.71917298169441</c:v>
                </c:pt>
                <c:pt idx="80">
                  <c:v>8.677196267217597</c:v>
                </c:pt>
                <c:pt idx="81">
                  <c:v>10.06486696835023</c:v>
                </c:pt>
                <c:pt idx="82">
                  <c:v>10.11435610238068</c:v>
                </c:pt>
                <c:pt idx="83">
                  <c:v>10.25976118923679</c:v>
                </c:pt>
                <c:pt idx="84">
                  <c:v>10.4876160530958</c:v>
                </c:pt>
                <c:pt idx="85">
                  <c:v>10.52786361176324</c:v>
                </c:pt>
                <c:pt idx="86">
                  <c:v>10.31784507223184</c:v>
                </c:pt>
              </c:numCache>
            </c:numRef>
          </c:val>
          <c:smooth val="0"/>
        </c:ser>
        <c:dLbls>
          <c:showLegendKey val="0"/>
          <c:showVal val="0"/>
          <c:showCatName val="0"/>
          <c:showSerName val="0"/>
          <c:showPercent val="0"/>
          <c:showBubbleSize val="0"/>
        </c:dLbls>
        <c:smooth val="0"/>
        <c:axId val="-2142182112"/>
        <c:axId val="-2142182688"/>
      </c:lineChart>
      <c:catAx>
        <c:axId val="-214218211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Arial"/>
                <a:ea typeface="Arial"/>
                <a:cs typeface="Arial"/>
              </a:defRPr>
            </a:pPr>
            <a:endParaRPr lang="es-ES_tradnl"/>
          </a:p>
        </c:txPr>
        <c:crossAx val="-2142182688"/>
        <c:crosses val="autoZero"/>
        <c:auto val="1"/>
        <c:lblAlgn val="ctr"/>
        <c:lblOffset val="100"/>
        <c:tickLblSkip val="6"/>
        <c:tickMarkSkip val="1"/>
        <c:noMultiLvlLbl val="0"/>
      </c:catAx>
      <c:valAx>
        <c:axId val="-2142182688"/>
        <c:scaling>
          <c:orientation val="minMax"/>
          <c:max val="18.0"/>
        </c:scaling>
        <c:delete val="0"/>
        <c:axPos val="l"/>
        <c:majorGridlines>
          <c:spPr>
            <a:ln w="3175">
              <a:solidFill>
                <a:schemeClr val="bg1">
                  <a:lumMod val="75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s-ES_tradnl"/>
          </a:p>
        </c:txPr>
        <c:crossAx val="-2142182112"/>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S_trad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0.58906</cdr:x>
      <cdr:y>0.6358</cdr:y>
    </cdr:from>
    <cdr:to>
      <cdr:x>0.60763</cdr:x>
      <cdr:y>0.69918</cdr:y>
    </cdr:to>
    <cdr:sp macro="" textlink="">
      <cdr:nvSpPr>
        <cdr:cNvPr id="149505" name="Text Box 1025"/>
        <cdr:cNvSpPr txBox="1">
          <a:spLocks xmlns:a="http://schemas.openxmlformats.org/drawingml/2006/main" noChangeArrowheads="1"/>
        </cdr:cNvSpPr>
      </cdr:nvSpPr>
      <cdr:spPr bwMode="auto">
        <a:xfrm xmlns:a="http://schemas.openxmlformats.org/drawingml/2006/main">
          <a:off x="2383634" y="1614753"/>
          <a:ext cx="80582" cy="1409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s-AR" sz="800" b="0" i="0" strike="noStrike">
              <a:solidFill>
                <a:srgbClr val="000000"/>
              </a:solidFill>
              <a:latin typeface="Arial"/>
              <a:cs typeface="Aria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0.58906</cdr:x>
      <cdr:y>0.6358</cdr:y>
    </cdr:from>
    <cdr:to>
      <cdr:x>0.60763</cdr:x>
      <cdr:y>0.69918</cdr:y>
    </cdr:to>
    <cdr:sp macro="" textlink="">
      <cdr:nvSpPr>
        <cdr:cNvPr id="149505" name="Text Box 1025"/>
        <cdr:cNvSpPr txBox="1">
          <a:spLocks xmlns:a="http://schemas.openxmlformats.org/drawingml/2006/main" noChangeArrowheads="1"/>
        </cdr:cNvSpPr>
      </cdr:nvSpPr>
      <cdr:spPr bwMode="auto">
        <a:xfrm xmlns:a="http://schemas.openxmlformats.org/drawingml/2006/main">
          <a:off x="2383634" y="1614753"/>
          <a:ext cx="80582" cy="1409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s-AR" sz="800" b="0" i="0" strike="noStrike">
              <a:solidFill>
                <a:srgbClr val="000000"/>
              </a:solidFill>
              <a:latin typeface="Arial"/>
              <a:cs typeface="Arial"/>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0.58906</cdr:x>
      <cdr:y>0.6358</cdr:y>
    </cdr:from>
    <cdr:to>
      <cdr:x>0.60763</cdr:x>
      <cdr:y>0.69918</cdr:y>
    </cdr:to>
    <cdr:sp macro="" textlink="">
      <cdr:nvSpPr>
        <cdr:cNvPr id="149505" name="Text Box 1025"/>
        <cdr:cNvSpPr txBox="1">
          <a:spLocks xmlns:a="http://schemas.openxmlformats.org/drawingml/2006/main" noChangeArrowheads="1"/>
        </cdr:cNvSpPr>
      </cdr:nvSpPr>
      <cdr:spPr bwMode="auto">
        <a:xfrm xmlns:a="http://schemas.openxmlformats.org/drawingml/2006/main">
          <a:off x="2383634" y="1614753"/>
          <a:ext cx="80582" cy="1409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s-AR" sz="800" b="0" i="0" strike="noStrike">
              <a:solidFill>
                <a:srgbClr val="000000"/>
              </a:solidFill>
              <a:latin typeface="Arial"/>
              <a:cs typeface="Arial"/>
            </a:rPr>
            <a:t>                                                                                                                                                                                                                                                               </a:t>
          </a:r>
        </a:p>
      </cdr:txBody>
    </cdr:sp>
  </cdr:relSizeAnchor>
</c:userShapes>
</file>

<file path=ppt/drawings/drawing4.xml><?xml version="1.0" encoding="utf-8"?>
<c:userShapes xmlns:c="http://schemas.openxmlformats.org/drawingml/2006/chart">
  <cdr:relSizeAnchor xmlns:cdr="http://schemas.openxmlformats.org/drawingml/2006/chartDrawing">
    <cdr:from>
      <cdr:x>0.53566</cdr:x>
      <cdr:y>0.57905</cdr:y>
    </cdr:from>
    <cdr:to>
      <cdr:x>0.5574</cdr:x>
      <cdr:y>0.61308</cdr:y>
    </cdr:to>
    <cdr:sp macro="" textlink="">
      <cdr:nvSpPr>
        <cdr:cNvPr id="163841" name="Text Box 1"/>
        <cdr:cNvSpPr txBox="1">
          <a:spLocks xmlns:a="http://schemas.openxmlformats.org/drawingml/2006/main" noChangeArrowheads="1"/>
        </cdr:cNvSpPr>
      </cdr:nvSpPr>
      <cdr:spPr bwMode="auto">
        <a:xfrm xmlns:a="http://schemas.openxmlformats.org/drawingml/2006/main">
          <a:off x="2230815" y="1642218"/>
          <a:ext cx="93764" cy="8936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es-AR" sz="800" b="0" i="0" strike="noStrike">
              <a:solidFill>
                <a:srgbClr val="000000"/>
              </a:solidFill>
              <a:latin typeface="Arial"/>
              <a:cs typeface="Arial"/>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0.21389</cdr:x>
      <cdr:y>0.5787</cdr:y>
    </cdr:from>
    <cdr:to>
      <cdr:x>0.89167</cdr:x>
      <cdr:y>0.5787</cdr:y>
    </cdr:to>
    <cdr:cxnSp macro="">
      <cdr:nvCxnSpPr>
        <cdr:cNvPr id="3" name="Conector recto 2"/>
        <cdr:cNvCxnSpPr/>
      </cdr:nvCxnSpPr>
      <cdr:spPr>
        <a:xfrm xmlns:a="http://schemas.openxmlformats.org/drawingml/2006/main" flipV="1">
          <a:off x="977900" y="1587489"/>
          <a:ext cx="3098815" cy="11"/>
        </a:xfrm>
        <a:prstGeom xmlns:a="http://schemas.openxmlformats.org/drawingml/2006/main" prst="line">
          <a:avLst/>
        </a:prstGeom>
        <a:ln xmlns:a="http://schemas.openxmlformats.org/drawingml/2006/main" w="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0.60833</cdr:x>
      <cdr:y>0.16204</cdr:y>
    </cdr:from>
    <cdr:to>
      <cdr:x>0.60833</cdr:x>
      <cdr:y>0.83796</cdr:y>
    </cdr:to>
    <cdr:cxnSp macro="">
      <cdr:nvCxnSpPr>
        <cdr:cNvPr id="10" name="Conector recto 9"/>
        <cdr:cNvCxnSpPr/>
      </cdr:nvCxnSpPr>
      <cdr:spPr>
        <a:xfrm xmlns:a="http://schemas.openxmlformats.org/drawingml/2006/main">
          <a:off x="2781300" y="444500"/>
          <a:ext cx="0" cy="1854200"/>
        </a:xfrm>
        <a:prstGeom xmlns:a="http://schemas.openxmlformats.org/drawingml/2006/main" prst="line">
          <a:avLst/>
        </a:prstGeom>
        <a:ln xmlns:a="http://schemas.openxmlformats.org/drawingml/2006/main">
          <a:solidFill>
            <a:schemeClr val="accent4">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0.19167</cdr:x>
      <cdr:y>0.19907</cdr:y>
    </cdr:from>
    <cdr:to>
      <cdr:x>0.56667</cdr:x>
      <cdr:y>0.35648</cdr:y>
    </cdr:to>
    <cdr:sp macro="" textlink="">
      <cdr:nvSpPr>
        <cdr:cNvPr id="13" name="CuadroTexto 12"/>
        <cdr:cNvSpPr txBox="1"/>
      </cdr:nvSpPr>
      <cdr:spPr>
        <a:xfrm xmlns:a="http://schemas.openxmlformats.org/drawingml/2006/main">
          <a:off x="876300" y="566326"/>
          <a:ext cx="1714500" cy="447793"/>
        </a:xfrm>
        <a:prstGeom xmlns:a="http://schemas.openxmlformats.org/drawingml/2006/main" prst="rect">
          <a:avLst/>
        </a:prstGeom>
      </cdr:spPr>
      <cdr:txBody>
        <a:bodyPr xmlns:a="http://schemas.openxmlformats.org/drawingml/2006/main" vertOverflow="clip" wrap="none" rtlCol="0" anchor="t" anchorCtr="1"/>
        <a:lstStyle xmlns:a="http://schemas.openxmlformats.org/drawingml/2006/main"/>
        <a:p xmlns:a="http://schemas.openxmlformats.org/drawingml/2006/main">
          <a:r>
            <a:rPr lang="es-ES_tradnl" sz="900" b="0" i="0">
              <a:solidFill>
                <a:schemeClr val="tx1"/>
              </a:solidFill>
              <a:latin typeface="Arial" charset="0"/>
              <a:ea typeface="Arial" charset="0"/>
              <a:cs typeface="Arial" charset="0"/>
            </a:rPr>
            <a:t>mercanc</a:t>
          </a:r>
          <a:r>
            <a:rPr lang="es-ES" sz="900" b="0" i="0">
              <a:solidFill>
                <a:schemeClr val="tx1"/>
              </a:solidFill>
              <a:latin typeface="Arial" charset="0"/>
              <a:ea typeface="Arial" charset="0"/>
              <a:cs typeface="Arial" charset="0"/>
            </a:rPr>
            <a:t>ía agraria/minera</a:t>
          </a:r>
          <a:endParaRPr lang="es-ES_tradnl" sz="900" b="0" i="0">
            <a:solidFill>
              <a:schemeClr val="tx1"/>
            </a:solidFill>
            <a:latin typeface="Arial" charset="0"/>
            <a:ea typeface="Arial" charset="0"/>
            <a:cs typeface="Arial" charset="0"/>
          </a:endParaRPr>
        </a:p>
      </cdr:txBody>
    </cdr:sp>
  </cdr:relSizeAnchor>
  <cdr:relSizeAnchor xmlns:cdr="http://schemas.openxmlformats.org/drawingml/2006/chartDrawing">
    <cdr:from>
      <cdr:x>0.61111</cdr:x>
      <cdr:y>0.18981</cdr:y>
    </cdr:from>
    <cdr:to>
      <cdr:x>0.96667</cdr:x>
      <cdr:y>0.2963</cdr:y>
    </cdr:to>
    <cdr:sp macro="" textlink="">
      <cdr:nvSpPr>
        <cdr:cNvPr id="14" name="CuadroTexto 13"/>
        <cdr:cNvSpPr txBox="1"/>
      </cdr:nvSpPr>
      <cdr:spPr>
        <a:xfrm xmlns:a="http://schemas.openxmlformats.org/drawingml/2006/main">
          <a:off x="2794000" y="539985"/>
          <a:ext cx="1625600" cy="302919"/>
        </a:xfrm>
        <a:prstGeom xmlns:a="http://schemas.openxmlformats.org/drawingml/2006/main" prst="rect">
          <a:avLst/>
        </a:prstGeom>
      </cdr:spPr>
      <cdr:txBody>
        <a:bodyPr xmlns:a="http://schemas.openxmlformats.org/drawingml/2006/main" vertOverflow="clip" wrap="none" rtlCol="0" anchor="ctr" anchorCtr="1"/>
        <a:lstStyle xmlns:a="http://schemas.openxmlformats.org/drawingml/2006/main"/>
        <a:p xmlns:a="http://schemas.openxmlformats.org/drawingml/2006/main">
          <a:r>
            <a:rPr lang="es-ES" sz="900">
              <a:solidFill>
                <a:schemeClr val="tx1"/>
              </a:solidFill>
              <a:latin typeface="Arial" charset="0"/>
              <a:ea typeface="Arial" charset="0"/>
              <a:cs typeface="Arial" charset="0"/>
            </a:rPr>
            <a:t>capital industrial en general</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0.34444</cdr:x>
      <cdr:y>0.66667</cdr:y>
    </cdr:from>
    <cdr:to>
      <cdr:x>0.54444</cdr:x>
      <cdr:y>0.78704</cdr:y>
    </cdr:to>
    <cdr:sp macro="" textlink="">
      <cdr:nvSpPr>
        <cdr:cNvPr id="5" name="CuadroTexto 4"/>
        <cdr:cNvSpPr txBox="1"/>
      </cdr:nvSpPr>
      <cdr:spPr>
        <a:xfrm xmlns:a="http://schemas.openxmlformats.org/drawingml/2006/main">
          <a:off x="1574800" y="1828800"/>
          <a:ext cx="914400" cy="330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0.13194</cdr:x>
      <cdr:y>0.64352</cdr:y>
    </cdr:from>
    <cdr:to>
      <cdr:x>0.2875</cdr:x>
      <cdr:y>0.74769</cdr:y>
    </cdr:to>
    <cdr:sp macro="" textlink="">
      <cdr:nvSpPr>
        <cdr:cNvPr id="6" name="CuadroTexto 5"/>
        <cdr:cNvSpPr txBox="1"/>
      </cdr:nvSpPr>
      <cdr:spPr>
        <a:xfrm xmlns:a="http://schemas.openxmlformats.org/drawingml/2006/main">
          <a:off x="603250" y="1765300"/>
          <a:ext cx="7112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900">
              <a:solidFill>
                <a:schemeClr val="tx1"/>
              </a:solidFill>
              <a:latin typeface="Arial" charset="0"/>
              <a:ea typeface="Arial" charset="0"/>
              <a:cs typeface="Arial" charset="0"/>
            </a:rPr>
            <a:t>PP 1</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0.75556</cdr:x>
      <cdr:y>0.43981</cdr:y>
    </cdr:from>
    <cdr:to>
      <cdr:x>0.78889</cdr:x>
      <cdr:y>0.51852</cdr:y>
    </cdr:to>
    <cdr:sp macro="" textlink="">
      <cdr:nvSpPr>
        <cdr:cNvPr id="7" name="CuadroTexto 6"/>
        <cdr:cNvSpPr txBox="1"/>
      </cdr:nvSpPr>
      <cdr:spPr>
        <a:xfrm xmlns:a="http://schemas.openxmlformats.org/drawingml/2006/main">
          <a:off x="3454400" y="1206500"/>
          <a:ext cx="152400" cy="215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0.63889</cdr:x>
      <cdr:y>0.38426</cdr:y>
    </cdr:from>
    <cdr:to>
      <cdr:x>0.84097</cdr:x>
      <cdr:y>0.51852</cdr:y>
    </cdr:to>
    <cdr:sp macro="" textlink="">
      <cdr:nvSpPr>
        <cdr:cNvPr id="8" name="CuadroTexto 7"/>
        <cdr:cNvSpPr txBox="1"/>
      </cdr:nvSpPr>
      <cdr:spPr>
        <a:xfrm xmlns:a="http://schemas.openxmlformats.org/drawingml/2006/main">
          <a:off x="2921000" y="1054100"/>
          <a:ext cx="923925" cy="3682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Plusval</a:t>
          </a:r>
          <a:r>
            <a:rPr lang="es-ES" sz="900">
              <a:solidFill>
                <a:schemeClr val="tx1"/>
              </a:solidFill>
              <a:latin typeface="Arial" charset="0"/>
              <a:ea typeface="Arial" charset="0"/>
              <a:cs typeface="Arial" charset="0"/>
            </a:rPr>
            <a:t>ía</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0.61833</cdr:x>
      <cdr:y>0.60738</cdr:y>
    </cdr:from>
    <cdr:to>
      <cdr:x>0.8334</cdr:x>
      <cdr:y>0.73184</cdr:y>
    </cdr:to>
    <cdr:sp macro="" textlink="">
      <cdr:nvSpPr>
        <cdr:cNvPr id="11" name="CuadroTexto 10"/>
        <cdr:cNvSpPr txBox="1"/>
      </cdr:nvSpPr>
      <cdr:spPr>
        <a:xfrm xmlns:a="http://schemas.openxmlformats.org/drawingml/2006/main">
          <a:off x="2628900" y="1549400"/>
          <a:ext cx="9144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0.64522</cdr:x>
      <cdr:y>0.65219</cdr:y>
    </cdr:from>
    <cdr:to>
      <cdr:x>0.86029</cdr:x>
      <cdr:y>0.81648</cdr:y>
    </cdr:to>
    <cdr:sp macro="" textlink="">
      <cdr:nvSpPr>
        <cdr:cNvPr id="12" name="CuadroTexto 11"/>
        <cdr:cNvSpPr txBox="1"/>
      </cdr:nvSpPr>
      <cdr:spPr>
        <a:xfrm xmlns:a="http://schemas.openxmlformats.org/drawingml/2006/main">
          <a:off x="2743200" y="1663700"/>
          <a:ext cx="914400" cy="419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Valor FT</a:t>
          </a:r>
        </a:p>
      </cdr:txBody>
    </cdr:sp>
  </cdr:relSizeAnchor>
</c:userShapes>
</file>

<file path=ppt/drawings/drawing6.xml><?xml version="1.0" encoding="utf-8"?>
<c:userShapes xmlns:c="http://schemas.openxmlformats.org/drawingml/2006/chart">
  <cdr:relSizeAnchor xmlns:cdr="http://schemas.openxmlformats.org/drawingml/2006/chartDrawing">
    <cdr:from>
      <cdr:x>0.21111</cdr:x>
      <cdr:y>0.43981</cdr:y>
    </cdr:from>
    <cdr:to>
      <cdr:x>0.89613</cdr:x>
      <cdr:y>0.44309</cdr:y>
    </cdr:to>
    <cdr:cxnSp macro="">
      <cdr:nvCxnSpPr>
        <cdr:cNvPr id="4" name="Conector recto 3"/>
        <cdr:cNvCxnSpPr/>
      </cdr:nvCxnSpPr>
      <cdr:spPr>
        <a:xfrm xmlns:a="http://schemas.openxmlformats.org/drawingml/2006/main">
          <a:off x="897555" y="1121938"/>
          <a:ext cx="2912445" cy="8362"/>
        </a:xfrm>
        <a:prstGeom xmlns:a="http://schemas.openxmlformats.org/drawingml/2006/main" prst="line">
          <a:avLst/>
        </a:prstGeom>
        <a:ln xmlns:a="http://schemas.openxmlformats.org/drawingml/2006/main" w="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0.61111</cdr:x>
      <cdr:y>0.18519</cdr:y>
    </cdr:from>
    <cdr:to>
      <cdr:x>0.61111</cdr:x>
      <cdr:y>0.84259</cdr:y>
    </cdr:to>
    <cdr:cxnSp macro="">
      <cdr:nvCxnSpPr>
        <cdr:cNvPr id="5" name="Conector recto 4"/>
        <cdr:cNvCxnSpPr/>
      </cdr:nvCxnSpPr>
      <cdr:spPr>
        <a:xfrm xmlns:a="http://schemas.openxmlformats.org/drawingml/2006/main" flipH="1">
          <a:off x="2793996" y="508000"/>
          <a:ext cx="4" cy="1803393"/>
        </a:xfrm>
        <a:prstGeom xmlns:a="http://schemas.openxmlformats.org/drawingml/2006/main" prst="line">
          <a:avLst/>
        </a:prstGeom>
        <a:ln xmlns:a="http://schemas.openxmlformats.org/drawingml/2006/main">
          <a:solidFill>
            <a:schemeClr val="accent4">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0.20556</cdr:x>
      <cdr:y>0.19907</cdr:y>
    </cdr:from>
    <cdr:to>
      <cdr:x>0.55556</cdr:x>
      <cdr:y>0.34722</cdr:y>
    </cdr:to>
    <cdr:sp macro="" textlink="">
      <cdr:nvSpPr>
        <cdr:cNvPr id="11" name="CuadroTexto 10"/>
        <cdr:cNvSpPr txBox="1"/>
      </cdr:nvSpPr>
      <cdr:spPr>
        <a:xfrm xmlns:a="http://schemas.openxmlformats.org/drawingml/2006/main">
          <a:off x="939800" y="566326"/>
          <a:ext cx="1600200" cy="421452"/>
        </a:xfrm>
        <a:prstGeom xmlns:a="http://schemas.openxmlformats.org/drawingml/2006/main" prst="rect">
          <a:avLst/>
        </a:prstGeom>
      </cdr:spPr>
      <cdr:txBody>
        <a:bodyPr xmlns:a="http://schemas.openxmlformats.org/drawingml/2006/main" vertOverflow="clip" wrap="none" rtlCol="0" anchor="t" anchorCtr="1"/>
        <a:lstStyle xmlns:a="http://schemas.openxmlformats.org/drawingml/2006/main"/>
        <a:p xmlns:a="http://schemas.openxmlformats.org/drawingml/2006/main">
          <a:r>
            <a:rPr lang="es-ES_tradnl" sz="900">
              <a:solidFill>
                <a:schemeClr val="tx1"/>
              </a:solidFill>
              <a:latin typeface="Arial" charset="0"/>
              <a:ea typeface="Arial" charset="0"/>
              <a:cs typeface="Arial" charset="0"/>
            </a:rPr>
            <a:t>mercanc</a:t>
          </a:r>
          <a:r>
            <a:rPr lang="es-ES" sz="1100">
              <a:solidFill>
                <a:schemeClr val="tx1"/>
              </a:solidFill>
            </a:rPr>
            <a:t>ía </a:t>
          </a:r>
          <a:r>
            <a:rPr lang="es-ES" sz="900">
              <a:solidFill>
                <a:schemeClr val="tx1"/>
              </a:solidFill>
              <a:latin typeface="Arial" charset="0"/>
              <a:ea typeface="Arial" charset="0"/>
              <a:cs typeface="Arial" charset="0"/>
            </a:rPr>
            <a:t>agraria/minera</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0.61667</cdr:x>
      <cdr:y>0.19907</cdr:y>
    </cdr:from>
    <cdr:to>
      <cdr:x>0.96389</cdr:x>
      <cdr:y>0.33796</cdr:y>
    </cdr:to>
    <cdr:sp macro="" textlink="">
      <cdr:nvSpPr>
        <cdr:cNvPr id="12" name="CuadroTexto 11"/>
        <cdr:cNvSpPr txBox="1"/>
      </cdr:nvSpPr>
      <cdr:spPr>
        <a:xfrm xmlns:a="http://schemas.openxmlformats.org/drawingml/2006/main">
          <a:off x="2819400" y="566326"/>
          <a:ext cx="1587500" cy="395111"/>
        </a:xfrm>
        <a:prstGeom xmlns:a="http://schemas.openxmlformats.org/drawingml/2006/main" prst="rect">
          <a:avLst/>
        </a:prstGeom>
      </cdr:spPr>
      <cdr:txBody>
        <a:bodyPr xmlns:a="http://schemas.openxmlformats.org/drawingml/2006/main" vertOverflow="clip" wrap="none" rtlCol="0" anchor="t" anchorCtr="1"/>
        <a:lstStyle xmlns:a="http://schemas.openxmlformats.org/drawingml/2006/main"/>
        <a:p xmlns:a="http://schemas.openxmlformats.org/drawingml/2006/main">
          <a:r>
            <a:rPr lang="es-ES" sz="900">
              <a:solidFill>
                <a:schemeClr val="tx1"/>
              </a:solidFill>
              <a:latin typeface="Arial" charset="0"/>
              <a:ea typeface="Arial" charset="0"/>
              <a:cs typeface="Arial" charset="0"/>
            </a:rPr>
            <a:t>capital</a:t>
          </a:r>
          <a:r>
            <a:rPr lang="es-ES" sz="1100">
              <a:solidFill>
                <a:schemeClr val="tx1"/>
              </a:solidFill>
            </a:rPr>
            <a:t> </a:t>
          </a:r>
          <a:r>
            <a:rPr lang="es-ES" sz="900">
              <a:solidFill>
                <a:schemeClr val="tx1"/>
              </a:solidFill>
              <a:latin typeface="Arial" charset="0"/>
              <a:ea typeface="Arial" charset="0"/>
              <a:cs typeface="Arial" charset="0"/>
            </a:rPr>
            <a:t>industrial</a:t>
          </a:r>
          <a:r>
            <a:rPr lang="es-ES" sz="1100">
              <a:solidFill>
                <a:schemeClr val="tx1"/>
              </a:solidFill>
            </a:rPr>
            <a:t> en general</a:t>
          </a:r>
          <a:endParaRPr lang="es-ES_tradnl" sz="1100">
            <a:solidFill>
              <a:schemeClr val="tx1"/>
            </a:solidFill>
          </a:endParaRPr>
        </a:p>
      </cdr:txBody>
    </cdr:sp>
  </cdr:relSizeAnchor>
  <cdr:relSizeAnchor xmlns:cdr="http://schemas.openxmlformats.org/drawingml/2006/chartDrawing">
    <cdr:from>
      <cdr:x>0.13056</cdr:x>
      <cdr:y>0.64352</cdr:y>
    </cdr:from>
    <cdr:to>
      <cdr:x>0.33056</cdr:x>
      <cdr:y>0.74074</cdr:y>
    </cdr:to>
    <cdr:sp macro="" textlink="">
      <cdr:nvSpPr>
        <cdr:cNvPr id="6" name="CuadroTexto 5"/>
        <cdr:cNvSpPr txBox="1"/>
      </cdr:nvSpPr>
      <cdr:spPr>
        <a:xfrm xmlns:a="http://schemas.openxmlformats.org/drawingml/2006/main">
          <a:off x="596900" y="1765300"/>
          <a:ext cx="9144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latin typeface="Arial" charset="0"/>
              <a:ea typeface="Arial" charset="0"/>
              <a:cs typeface="Arial" charset="0"/>
            </a:rPr>
            <a:t>PP 1</a:t>
          </a:r>
        </a:p>
      </cdr:txBody>
    </cdr:sp>
  </cdr:relSizeAnchor>
  <cdr:relSizeAnchor xmlns:cdr="http://schemas.openxmlformats.org/drawingml/2006/chartDrawing">
    <cdr:from>
      <cdr:x>0.32222</cdr:x>
      <cdr:y>0.63889</cdr:y>
    </cdr:from>
    <cdr:to>
      <cdr:x>0.43611</cdr:x>
      <cdr:y>0.78704</cdr:y>
    </cdr:to>
    <cdr:sp macro="" textlink="">
      <cdr:nvSpPr>
        <cdr:cNvPr id="7" name="CuadroTexto 6"/>
        <cdr:cNvSpPr txBox="1"/>
      </cdr:nvSpPr>
      <cdr:spPr>
        <a:xfrm xmlns:a="http://schemas.openxmlformats.org/drawingml/2006/main">
          <a:off x="1473200" y="1752600"/>
          <a:ext cx="520700" cy="40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PP 2</a:t>
          </a:r>
        </a:p>
      </cdr:txBody>
    </cdr:sp>
  </cdr:relSizeAnchor>
  <cdr:relSizeAnchor xmlns:cdr="http://schemas.openxmlformats.org/drawingml/2006/chartDrawing">
    <cdr:from>
      <cdr:x>0.17222</cdr:x>
      <cdr:y>0.47222</cdr:y>
    </cdr:from>
    <cdr:to>
      <cdr:x>0.37222</cdr:x>
      <cdr:y>0.56944</cdr:y>
    </cdr:to>
    <cdr:sp macro="" textlink="">
      <cdr:nvSpPr>
        <cdr:cNvPr id="8" name="CuadroTexto 7"/>
        <cdr:cNvSpPr txBox="1"/>
      </cdr:nvSpPr>
      <cdr:spPr>
        <a:xfrm xmlns:a="http://schemas.openxmlformats.org/drawingml/2006/main">
          <a:off x="787400" y="1295400"/>
          <a:ext cx="9144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0.125</cdr:x>
      <cdr:y>0.48611</cdr:y>
    </cdr:from>
    <cdr:to>
      <cdr:x>0.21389</cdr:x>
      <cdr:y>0.63426</cdr:y>
    </cdr:to>
    <cdr:sp macro="" textlink="">
      <cdr:nvSpPr>
        <cdr:cNvPr id="9" name="CuadroTexto 8"/>
        <cdr:cNvSpPr txBox="1"/>
      </cdr:nvSpPr>
      <cdr:spPr>
        <a:xfrm xmlns:a="http://schemas.openxmlformats.org/drawingml/2006/main">
          <a:off x="571500" y="1333500"/>
          <a:ext cx="406400" cy="40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latin typeface="Arial" charset="0"/>
              <a:ea typeface="Arial" charset="0"/>
              <a:cs typeface="Arial" charset="0"/>
            </a:rPr>
            <a:t>Renta</a:t>
          </a:r>
        </a:p>
      </cdr:txBody>
    </cdr:sp>
  </cdr:relSizeAnchor>
  <cdr:relSizeAnchor xmlns:cdr="http://schemas.openxmlformats.org/drawingml/2006/chartDrawing">
    <cdr:from>
      <cdr:x>0.64444</cdr:x>
      <cdr:y>0.3287</cdr:y>
    </cdr:from>
    <cdr:to>
      <cdr:x>0.90833</cdr:x>
      <cdr:y>0.44444</cdr:y>
    </cdr:to>
    <cdr:sp macro="" textlink="">
      <cdr:nvSpPr>
        <cdr:cNvPr id="10" name="CuadroTexto 9"/>
        <cdr:cNvSpPr txBox="1"/>
      </cdr:nvSpPr>
      <cdr:spPr>
        <a:xfrm xmlns:a="http://schemas.openxmlformats.org/drawingml/2006/main">
          <a:off x="2946400" y="901700"/>
          <a:ext cx="12065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Plusval</a:t>
          </a:r>
          <a:r>
            <a:rPr lang="es-ES" sz="1100">
              <a:solidFill>
                <a:schemeClr val="tx1"/>
              </a:solidFill>
            </a:rPr>
            <a:t>ía</a:t>
          </a:r>
          <a:endParaRPr lang="es-ES_tradnl" sz="1100">
            <a:solidFill>
              <a:schemeClr val="tx1"/>
            </a:solidFill>
          </a:endParaRPr>
        </a:p>
      </cdr:txBody>
    </cdr:sp>
  </cdr:relSizeAnchor>
  <cdr:relSizeAnchor xmlns:cdr="http://schemas.openxmlformats.org/drawingml/2006/chartDrawing">
    <cdr:from>
      <cdr:x>0.71392</cdr:x>
      <cdr:y>0.64155</cdr:y>
    </cdr:from>
    <cdr:to>
      <cdr:x>0.92899</cdr:x>
      <cdr:y>0.77167</cdr:y>
    </cdr:to>
    <cdr:sp macro="" textlink="">
      <cdr:nvSpPr>
        <cdr:cNvPr id="15" name="CuadroTexto 14"/>
        <cdr:cNvSpPr txBox="1"/>
      </cdr:nvSpPr>
      <cdr:spPr>
        <a:xfrm xmlns:a="http://schemas.openxmlformats.org/drawingml/2006/main">
          <a:off x="3035300" y="1636560"/>
          <a:ext cx="914400" cy="33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0.66314</cdr:x>
      <cdr:y>0.56755</cdr:y>
    </cdr:from>
    <cdr:to>
      <cdr:x>0.87821</cdr:x>
      <cdr:y>0.6721</cdr:y>
    </cdr:to>
    <cdr:sp macro="" textlink="">
      <cdr:nvSpPr>
        <cdr:cNvPr id="16" name="CuadroTexto 15"/>
        <cdr:cNvSpPr txBox="1"/>
      </cdr:nvSpPr>
      <cdr:spPr>
        <a:xfrm xmlns:a="http://schemas.openxmlformats.org/drawingml/2006/main">
          <a:off x="2819400" y="1447800"/>
          <a:ext cx="9144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Valor</a:t>
          </a:r>
          <a:r>
            <a:rPr lang="es-ES_tradnl" sz="1100">
              <a:solidFill>
                <a:schemeClr val="tx1"/>
              </a:solidFill>
            </a:rPr>
            <a:t> FT</a:t>
          </a:r>
        </a:p>
      </cdr:txBody>
    </cdr:sp>
  </cdr:relSizeAnchor>
</c:userShapes>
</file>

<file path=ppt/drawings/drawing7.xml><?xml version="1.0" encoding="utf-8"?>
<c:userShapes xmlns:c="http://schemas.openxmlformats.org/drawingml/2006/chart">
  <cdr:relSizeAnchor xmlns:cdr="http://schemas.openxmlformats.org/drawingml/2006/chartDrawing">
    <cdr:from>
      <cdr:x>0.5608</cdr:x>
      <cdr:y>0.31959</cdr:y>
    </cdr:from>
    <cdr:to>
      <cdr:x>0.60509</cdr:x>
      <cdr:y>0.46392</cdr:y>
    </cdr:to>
    <cdr:sp macro="" textlink="">
      <cdr:nvSpPr>
        <cdr:cNvPr id="3" name="Abrir llave 2"/>
        <cdr:cNvSpPr/>
      </cdr:nvSpPr>
      <cdr:spPr>
        <a:xfrm xmlns:a="http://schemas.openxmlformats.org/drawingml/2006/main">
          <a:off x="3068492" y="1204949"/>
          <a:ext cx="242338" cy="544174"/>
        </a:xfrm>
        <a:prstGeom xmlns:a="http://schemas.openxmlformats.org/drawingml/2006/main" prst="leftBrace">
          <a:avLst/>
        </a:prstGeom>
        <a:ln xmlns:a="http://schemas.openxmlformats.org/drawingml/2006/main" w="34925">
          <a:solidFill>
            <a:schemeClr val="tx1"/>
          </a:solidFill>
          <a:headEnd w="med" len="sm"/>
        </a:ln>
        <a:effectLst xmlns:a="http://schemas.openxmlformats.org/drawingml/2006/main">
          <a:outerShdw sx="1000" sy="1000" algn="ctr" rotWithShape="0">
            <a:srgbClr val="000000"/>
          </a:outerShdw>
          <a:softEdge rad="0"/>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_tradnl"/>
        </a:p>
      </cdr:txBody>
    </cdr:sp>
  </cdr:relSizeAnchor>
  <cdr:relSizeAnchor xmlns:cdr="http://schemas.openxmlformats.org/drawingml/2006/chartDrawing">
    <cdr:from>
      <cdr:x>0.57478</cdr:x>
      <cdr:y>0.19244</cdr:y>
    </cdr:from>
    <cdr:to>
      <cdr:x>0.60509</cdr:x>
      <cdr:y>0.31615</cdr:y>
    </cdr:to>
    <cdr:sp macro="" textlink="">
      <cdr:nvSpPr>
        <cdr:cNvPr id="4" name="Flecha doblada hacia arriba 3"/>
        <cdr:cNvSpPr/>
      </cdr:nvSpPr>
      <cdr:spPr>
        <a:xfrm xmlns:a="http://schemas.openxmlformats.org/drawingml/2006/main" flipH="1">
          <a:off x="3144985" y="725549"/>
          <a:ext cx="165845" cy="466430"/>
        </a:xfrm>
        <a:custGeom xmlns:a="http://schemas.openxmlformats.org/drawingml/2006/main">
          <a:avLst/>
          <a:gdLst>
            <a:gd name="connsiteX0" fmla="*/ 0 w 215865"/>
            <a:gd name="connsiteY0" fmla="*/ 403229 h 457195"/>
            <a:gd name="connsiteX1" fmla="*/ 134916 w 215865"/>
            <a:gd name="connsiteY1" fmla="*/ 403229 h 457195"/>
            <a:gd name="connsiteX2" fmla="*/ 134916 w 215865"/>
            <a:gd name="connsiteY2" fmla="*/ 53966 h 457195"/>
            <a:gd name="connsiteX3" fmla="*/ 107933 w 215865"/>
            <a:gd name="connsiteY3" fmla="*/ 539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 name="connsiteX0" fmla="*/ 0 w 215865"/>
            <a:gd name="connsiteY0" fmla="*/ 403229 h 457195"/>
            <a:gd name="connsiteX1" fmla="*/ 134916 w 215865"/>
            <a:gd name="connsiteY1" fmla="*/ 403229 h 457195"/>
            <a:gd name="connsiteX2" fmla="*/ 134916 w 215865"/>
            <a:gd name="connsiteY2" fmla="*/ 53966 h 457195"/>
            <a:gd name="connsiteX3" fmla="*/ 44433 w 215865"/>
            <a:gd name="connsiteY3" fmla="*/ 1301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65" h="457195">
              <a:moveTo>
                <a:pt x="0" y="403229"/>
              </a:moveTo>
              <a:lnTo>
                <a:pt x="134916" y="403229"/>
              </a:lnTo>
              <a:lnTo>
                <a:pt x="134916" y="53966"/>
              </a:lnTo>
              <a:lnTo>
                <a:pt x="44433" y="130166"/>
              </a:lnTo>
              <a:lnTo>
                <a:pt x="161899" y="0"/>
              </a:lnTo>
              <a:lnTo>
                <a:pt x="215865" y="53966"/>
              </a:lnTo>
              <a:lnTo>
                <a:pt x="188882" y="53966"/>
              </a:lnTo>
              <a:lnTo>
                <a:pt x="188882" y="457195"/>
              </a:lnTo>
              <a:lnTo>
                <a:pt x="0" y="457195"/>
              </a:lnTo>
              <a:lnTo>
                <a:pt x="0" y="403229"/>
              </a:lnTo>
              <a:close/>
            </a:path>
          </a:pathLst>
        </a:custGeom>
        <a:solidFill xmlns:a="http://schemas.openxmlformats.org/drawingml/2006/main">
          <a:schemeClr val="tx1"/>
        </a:solidFill>
        <a:ln xmlns:a="http://schemas.openxmlformats.org/drawingml/2006/main" w="0" cap="flat" cmpd="dbl">
          <a:solidFill>
            <a:schemeClr val="tx1"/>
          </a:solidFill>
          <a:prstDash val="solid"/>
          <a:miter lim="800000"/>
        </a:ln>
        <a:effectLst xmlns:a="http://schemas.openxmlformats.org/drawingml/2006/main">
          <a:outerShdw sx="1000" sy="1000" algn="ctr" rotWithShape="0">
            <a:srgbClr val="000000"/>
          </a:outerShdw>
          <a:softEdge rad="127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_tradnl"/>
        </a:p>
      </cdr:txBody>
    </cdr:sp>
  </cdr:relSizeAnchor>
  <cdr:relSizeAnchor xmlns:cdr="http://schemas.openxmlformats.org/drawingml/2006/chartDrawing">
    <cdr:from>
      <cdr:x>0.12403</cdr:x>
      <cdr:y>0.31272</cdr:y>
    </cdr:from>
    <cdr:to>
      <cdr:x>0.67433</cdr:x>
      <cdr:y>0.32279</cdr:y>
    </cdr:to>
    <cdr:cxnSp macro="">
      <cdr:nvCxnSpPr>
        <cdr:cNvPr id="7" name="Conector recto 6"/>
        <cdr:cNvCxnSpPr>
          <a:endCxn xmlns:a="http://schemas.openxmlformats.org/drawingml/2006/main" id="16" idx="8"/>
        </cdr:cNvCxnSpPr>
      </cdr:nvCxnSpPr>
      <cdr:spPr>
        <a:xfrm xmlns:a="http://schemas.openxmlformats.org/drawingml/2006/main">
          <a:off x="527201" y="802649"/>
          <a:ext cx="2339133" cy="25852"/>
        </a:xfrm>
        <a:prstGeom xmlns:a="http://schemas.openxmlformats.org/drawingml/2006/main" prst="line">
          <a:avLst/>
        </a:prstGeom>
        <a:ln xmlns:a="http://schemas.openxmlformats.org/drawingml/2006/main" w="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0.03813</cdr:x>
      <cdr:y>0.2921</cdr:y>
    </cdr:from>
    <cdr:to>
      <cdr:x>0.25408</cdr:x>
      <cdr:y>0.42268</cdr:y>
    </cdr:to>
    <cdr:sp macro="" textlink="">
      <cdr:nvSpPr>
        <cdr:cNvPr id="8" name="CuadroTexto 7"/>
        <cdr:cNvSpPr txBox="1"/>
      </cdr:nvSpPr>
      <cdr:spPr>
        <a:xfrm xmlns:a="http://schemas.openxmlformats.org/drawingml/2006/main">
          <a:off x="208641" y="1101318"/>
          <a:ext cx="1181589" cy="4923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Valor</a:t>
          </a:r>
        </a:p>
      </cdr:txBody>
    </cdr:sp>
  </cdr:relSizeAnchor>
  <cdr:relSizeAnchor xmlns:cdr="http://schemas.openxmlformats.org/drawingml/2006/chartDrawing">
    <cdr:from>
      <cdr:x>0.1208</cdr:x>
      <cdr:y>0.47058</cdr:y>
    </cdr:from>
    <cdr:to>
      <cdr:x>0.66937</cdr:x>
      <cdr:y>0.48126</cdr:y>
    </cdr:to>
    <cdr:cxnSp macro="">
      <cdr:nvCxnSpPr>
        <cdr:cNvPr id="10" name="Conector recto 9"/>
        <cdr:cNvCxnSpPr/>
      </cdr:nvCxnSpPr>
      <cdr:spPr>
        <a:xfrm xmlns:a="http://schemas.openxmlformats.org/drawingml/2006/main" flipH="1">
          <a:off x="660973" y="1774259"/>
          <a:ext cx="3001551" cy="40246"/>
        </a:xfrm>
        <a:prstGeom xmlns:a="http://schemas.openxmlformats.org/drawingml/2006/main" prst="line">
          <a:avLst/>
        </a:prstGeom>
        <a:ln xmlns:a="http://schemas.openxmlformats.org/drawingml/2006/main" w="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0.31998</cdr:x>
      <cdr:y>0.46392</cdr:y>
    </cdr:from>
    <cdr:to>
      <cdr:x>0.66434</cdr:x>
      <cdr:y>0.59107</cdr:y>
    </cdr:to>
    <cdr:sp macro="" textlink="">
      <cdr:nvSpPr>
        <cdr:cNvPr id="12" name="CuadroTexto 11"/>
        <cdr:cNvSpPr txBox="1"/>
      </cdr:nvSpPr>
      <cdr:spPr>
        <a:xfrm xmlns:a="http://schemas.openxmlformats.org/drawingml/2006/main">
          <a:off x="1750785" y="1749138"/>
          <a:ext cx="1884235" cy="4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Precio de producci</a:t>
          </a:r>
          <a:r>
            <a:rPr lang="es-ES" sz="900">
              <a:solidFill>
                <a:schemeClr val="tx1"/>
              </a:solidFill>
              <a:latin typeface="Arial" charset="0"/>
              <a:ea typeface="Arial" charset="0"/>
              <a:cs typeface="Arial" charset="0"/>
            </a:rPr>
            <a:t>ón</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0.42657</cdr:x>
      <cdr:y>0.34364</cdr:y>
    </cdr:from>
    <cdr:to>
      <cdr:x>0.6317</cdr:x>
      <cdr:y>0.59107</cdr:y>
    </cdr:to>
    <cdr:sp macro="" textlink="">
      <cdr:nvSpPr>
        <cdr:cNvPr id="13" name="CuadroTexto 12"/>
        <cdr:cNvSpPr txBox="1"/>
      </cdr:nvSpPr>
      <cdr:spPr>
        <a:xfrm xmlns:a="http://schemas.openxmlformats.org/drawingml/2006/main">
          <a:off x="2324100" y="1270000"/>
          <a:ext cx="1117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0.31761</cdr:x>
      <cdr:y>0.31334</cdr:y>
    </cdr:from>
    <cdr:to>
      <cdr:x>0.55129</cdr:x>
      <cdr:y>0.56357</cdr:y>
    </cdr:to>
    <cdr:sp macro="" textlink="">
      <cdr:nvSpPr>
        <cdr:cNvPr id="14" name="CuadroTexto 13"/>
        <cdr:cNvSpPr txBox="1"/>
      </cdr:nvSpPr>
      <cdr:spPr>
        <a:xfrm xmlns:a="http://schemas.openxmlformats.org/drawingml/2006/main">
          <a:off x="1350024" y="804246"/>
          <a:ext cx="993290" cy="6422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Posibilidad de</a:t>
          </a:r>
        </a:p>
        <a:p xmlns:a="http://schemas.openxmlformats.org/drawingml/2006/main">
          <a:r>
            <a:rPr lang="es-ES_tradnl" sz="900">
              <a:solidFill>
                <a:schemeClr val="tx1"/>
              </a:solidFill>
              <a:latin typeface="Arial" charset="0"/>
              <a:ea typeface="Arial" charset="0"/>
              <a:cs typeface="Arial" charset="0"/>
            </a:rPr>
            <a:t>renta absoluta</a:t>
          </a:r>
        </a:p>
      </cdr:txBody>
    </cdr:sp>
  </cdr:relSizeAnchor>
  <cdr:relSizeAnchor xmlns:cdr="http://schemas.openxmlformats.org/drawingml/2006/chartDrawing">
    <cdr:from>
      <cdr:x>0.31761</cdr:x>
      <cdr:y>0.12653</cdr:y>
    </cdr:from>
    <cdr:to>
      <cdr:x>0.54414</cdr:x>
      <cdr:y>0.46048</cdr:y>
    </cdr:to>
    <cdr:sp macro="" textlink="">
      <cdr:nvSpPr>
        <cdr:cNvPr id="15" name="CuadroTexto 14"/>
        <cdr:cNvSpPr txBox="1"/>
      </cdr:nvSpPr>
      <cdr:spPr>
        <a:xfrm xmlns:a="http://schemas.openxmlformats.org/drawingml/2006/main">
          <a:off x="1350024" y="324756"/>
          <a:ext cx="962925" cy="857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Posibilidad de</a:t>
          </a:r>
        </a:p>
        <a:p xmlns:a="http://schemas.openxmlformats.org/drawingml/2006/main">
          <a:r>
            <a:rPr lang="es-ES_tradnl" sz="900">
              <a:solidFill>
                <a:schemeClr val="tx1"/>
              </a:solidFill>
              <a:latin typeface="Arial" charset="0"/>
              <a:ea typeface="Arial" charset="0"/>
              <a:cs typeface="Arial" charset="0"/>
            </a:rPr>
            <a:t>renta  de simple</a:t>
          </a:r>
        </a:p>
        <a:p xmlns:a="http://schemas.openxmlformats.org/drawingml/2006/main">
          <a:r>
            <a:rPr lang="es-ES_tradnl" sz="900">
              <a:solidFill>
                <a:schemeClr val="tx1"/>
              </a:solidFill>
              <a:latin typeface="Arial" charset="0"/>
              <a:ea typeface="Arial" charset="0"/>
              <a:cs typeface="Arial" charset="0"/>
            </a:rPr>
            <a:t>monopolio</a:t>
          </a:r>
        </a:p>
      </cdr:txBody>
    </cdr:sp>
  </cdr:relSizeAnchor>
  <cdr:relSizeAnchor xmlns:cdr="http://schemas.openxmlformats.org/drawingml/2006/chartDrawing">
    <cdr:from>
      <cdr:x>0.66937</cdr:x>
      <cdr:y>0.32282</cdr:y>
    </cdr:from>
    <cdr:to>
      <cdr:x>0.7155</cdr:x>
      <cdr:y>0.46715</cdr:y>
    </cdr:to>
    <cdr:sp macro="" textlink="">
      <cdr:nvSpPr>
        <cdr:cNvPr id="11" name="Abrir llave 10"/>
        <cdr:cNvSpPr/>
      </cdr:nvSpPr>
      <cdr:spPr>
        <a:xfrm xmlns:a="http://schemas.openxmlformats.org/drawingml/2006/main" flipH="1">
          <a:off x="3662524" y="1217126"/>
          <a:ext cx="252443" cy="544174"/>
        </a:xfrm>
        <a:prstGeom xmlns:a="http://schemas.openxmlformats.org/drawingml/2006/main" prst="leftBrace">
          <a:avLst/>
        </a:prstGeom>
        <a:ln xmlns:a="http://schemas.openxmlformats.org/drawingml/2006/main" w="34925">
          <a:solidFill>
            <a:schemeClr val="tx1"/>
          </a:solidFill>
          <a:headEnd w="med" len="sm"/>
        </a:ln>
        <a:effectLst xmlns:a="http://schemas.openxmlformats.org/drawingml/2006/main">
          <a:outerShdw sx="1000" sy="1000" algn="ctr" rotWithShape="0">
            <a:srgbClr val="000000"/>
          </a:outerShdw>
          <a:softEdge rad="0"/>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ES_tradnl"/>
        </a:p>
      </cdr:txBody>
    </cdr:sp>
  </cdr:relSizeAnchor>
  <cdr:relSizeAnchor xmlns:cdr="http://schemas.openxmlformats.org/drawingml/2006/chartDrawing">
    <cdr:from>
      <cdr:x>0.70122</cdr:x>
      <cdr:y>0.34048</cdr:y>
    </cdr:from>
    <cdr:to>
      <cdr:x>1</cdr:x>
      <cdr:y>0.58301</cdr:y>
    </cdr:to>
    <cdr:sp macro="" textlink="">
      <cdr:nvSpPr>
        <cdr:cNvPr id="2" name="CuadroTexto 1"/>
        <cdr:cNvSpPr txBox="1"/>
      </cdr:nvSpPr>
      <cdr:spPr>
        <a:xfrm xmlns:a="http://schemas.openxmlformats.org/drawingml/2006/main">
          <a:off x="2980613" y="873915"/>
          <a:ext cx="1269999" cy="622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Plusval</a:t>
          </a:r>
          <a:r>
            <a:rPr lang="es-ES" sz="900">
              <a:solidFill>
                <a:schemeClr val="tx1"/>
              </a:solidFill>
              <a:latin typeface="Arial" charset="0"/>
              <a:ea typeface="Arial" charset="0"/>
              <a:cs typeface="Arial" charset="0"/>
            </a:rPr>
            <a:t>ía extraída</a:t>
          </a:r>
          <a:r>
            <a:rPr lang="es-ES" sz="900" baseline="0">
              <a:solidFill>
                <a:schemeClr val="tx1"/>
              </a:solidFill>
              <a:latin typeface="Arial" charset="0"/>
              <a:ea typeface="Arial" charset="0"/>
              <a:cs typeface="Arial" charset="0"/>
            </a:rPr>
            <a:t> al</a:t>
          </a:r>
        </a:p>
        <a:p xmlns:a="http://schemas.openxmlformats.org/drawingml/2006/main">
          <a:r>
            <a:rPr lang="es-ES" sz="900">
              <a:solidFill>
                <a:schemeClr val="tx1"/>
              </a:solidFill>
              <a:latin typeface="Arial" charset="0"/>
              <a:ea typeface="Arial" charset="0"/>
              <a:cs typeface="Arial" charset="0"/>
            </a:rPr>
            <a:t>obrero agrario/minero</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0.67433</cdr:x>
      <cdr:y>0.19908</cdr:y>
    </cdr:from>
    <cdr:to>
      <cdr:x>0.69656</cdr:x>
      <cdr:y>0.32279</cdr:y>
    </cdr:to>
    <cdr:sp macro="" textlink="">
      <cdr:nvSpPr>
        <cdr:cNvPr id="16" name="Flecha doblada hacia arriba 3"/>
        <cdr:cNvSpPr/>
      </cdr:nvSpPr>
      <cdr:spPr>
        <a:xfrm xmlns:a="http://schemas.openxmlformats.org/drawingml/2006/main">
          <a:off x="3689706" y="750595"/>
          <a:ext cx="121590" cy="466430"/>
        </a:xfrm>
        <a:custGeom xmlns:a="http://schemas.openxmlformats.org/drawingml/2006/main">
          <a:avLst/>
          <a:gdLst>
            <a:gd name="connsiteX0" fmla="*/ 0 w 215865"/>
            <a:gd name="connsiteY0" fmla="*/ 403229 h 457195"/>
            <a:gd name="connsiteX1" fmla="*/ 134916 w 215865"/>
            <a:gd name="connsiteY1" fmla="*/ 403229 h 457195"/>
            <a:gd name="connsiteX2" fmla="*/ 134916 w 215865"/>
            <a:gd name="connsiteY2" fmla="*/ 53966 h 457195"/>
            <a:gd name="connsiteX3" fmla="*/ 107933 w 215865"/>
            <a:gd name="connsiteY3" fmla="*/ 539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 name="connsiteX0" fmla="*/ 0 w 215865"/>
            <a:gd name="connsiteY0" fmla="*/ 403229 h 457195"/>
            <a:gd name="connsiteX1" fmla="*/ 134916 w 215865"/>
            <a:gd name="connsiteY1" fmla="*/ 403229 h 457195"/>
            <a:gd name="connsiteX2" fmla="*/ 134916 w 215865"/>
            <a:gd name="connsiteY2" fmla="*/ 53966 h 457195"/>
            <a:gd name="connsiteX3" fmla="*/ 44433 w 215865"/>
            <a:gd name="connsiteY3" fmla="*/ 1301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65" h="457195">
              <a:moveTo>
                <a:pt x="0" y="403229"/>
              </a:moveTo>
              <a:lnTo>
                <a:pt x="134916" y="403229"/>
              </a:lnTo>
              <a:lnTo>
                <a:pt x="134916" y="53966"/>
              </a:lnTo>
              <a:lnTo>
                <a:pt x="44433" y="130166"/>
              </a:lnTo>
              <a:lnTo>
                <a:pt x="161899" y="0"/>
              </a:lnTo>
              <a:lnTo>
                <a:pt x="215865" y="53966"/>
              </a:lnTo>
              <a:lnTo>
                <a:pt x="188882" y="53966"/>
              </a:lnTo>
              <a:lnTo>
                <a:pt x="188882" y="457195"/>
              </a:lnTo>
              <a:lnTo>
                <a:pt x="0" y="457195"/>
              </a:lnTo>
              <a:lnTo>
                <a:pt x="0" y="403229"/>
              </a:lnTo>
              <a:close/>
            </a:path>
          </a:pathLst>
        </a:custGeom>
        <a:solidFill xmlns:a="http://schemas.openxmlformats.org/drawingml/2006/main">
          <a:schemeClr val="tx1"/>
        </a:solidFill>
        <a:ln xmlns:a="http://schemas.openxmlformats.org/drawingml/2006/main" w="0" cap="flat" cmpd="dbl">
          <a:solidFill>
            <a:schemeClr val="tx1"/>
          </a:solidFill>
          <a:prstDash val="solid"/>
          <a:miter lim="800000"/>
        </a:ln>
        <a:effectLst xmlns:a="http://schemas.openxmlformats.org/drawingml/2006/main">
          <a:outerShdw sx="1000" sy="1000" algn="ctr" rotWithShape="0">
            <a:srgbClr val="000000"/>
          </a:outerShdw>
          <a:softEdge rad="127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_tradnl"/>
        </a:p>
      </cdr:txBody>
    </cdr:sp>
  </cdr:relSizeAnchor>
  <cdr:relSizeAnchor xmlns:cdr="http://schemas.openxmlformats.org/drawingml/2006/chartDrawing">
    <cdr:from>
      <cdr:x>0.67988</cdr:x>
      <cdr:y>0.14672</cdr:y>
    </cdr:from>
    <cdr:to>
      <cdr:x>0.9939</cdr:x>
      <cdr:y>0.41802</cdr:y>
    </cdr:to>
    <cdr:sp macro="" textlink="">
      <cdr:nvSpPr>
        <cdr:cNvPr id="9" name="CuadroTexto 8"/>
        <cdr:cNvSpPr txBox="1"/>
      </cdr:nvSpPr>
      <cdr:spPr>
        <a:xfrm xmlns:a="http://schemas.openxmlformats.org/drawingml/2006/main">
          <a:off x="2889898" y="376593"/>
          <a:ext cx="1334796" cy="6963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Plusval</a:t>
          </a:r>
          <a:r>
            <a:rPr lang="es-ES" sz="900">
              <a:solidFill>
                <a:schemeClr val="tx1"/>
              </a:solidFill>
              <a:latin typeface="Arial" charset="0"/>
              <a:ea typeface="Arial" charset="0"/>
              <a:cs typeface="Arial" charset="0"/>
            </a:rPr>
            <a:t>ía extraída al</a:t>
          </a:r>
        </a:p>
        <a:p xmlns:a="http://schemas.openxmlformats.org/drawingml/2006/main">
          <a:r>
            <a:rPr lang="es-ES" sz="900">
              <a:solidFill>
                <a:schemeClr val="tx1"/>
              </a:solidFill>
              <a:latin typeface="Arial" charset="0"/>
              <a:ea typeface="Arial" charset="0"/>
              <a:cs typeface="Arial" charset="0"/>
            </a:rPr>
            <a:t>conjunto de los obreros</a:t>
          </a:r>
          <a:endParaRPr lang="es-ES_tradnl" sz="900">
            <a:solidFill>
              <a:schemeClr val="tx1"/>
            </a:solidFill>
            <a:latin typeface="Arial" charset="0"/>
            <a:ea typeface="Arial" charset="0"/>
            <a:cs typeface="Arial" charset="0"/>
          </a:endParaRPr>
        </a:p>
        <a:p xmlns:a="http://schemas.openxmlformats.org/drawingml/2006/main">
          <a:r>
            <a:rPr lang="es-ES_tradnl" sz="900">
              <a:solidFill>
                <a:schemeClr val="tx1"/>
              </a:solidFill>
              <a:latin typeface="Arial" charset="0"/>
              <a:ea typeface="Arial" charset="0"/>
              <a:cs typeface="Arial" charset="0"/>
            </a:rPr>
            <a:t>del</a:t>
          </a:r>
          <a:r>
            <a:rPr lang="es-ES_tradnl" sz="900" baseline="0">
              <a:solidFill>
                <a:schemeClr val="tx1"/>
              </a:solidFill>
              <a:latin typeface="Arial" charset="0"/>
              <a:ea typeface="Arial" charset="0"/>
              <a:cs typeface="Arial" charset="0"/>
            </a:rPr>
            <a:t> capital industrial</a:t>
          </a:r>
          <a:endParaRPr lang="es-ES" sz="900">
            <a:solidFill>
              <a:schemeClr val="tx1"/>
            </a:solidFill>
            <a:latin typeface="Arial" charset="0"/>
            <a:ea typeface="Arial" charset="0"/>
            <a:cs typeface="Arial"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0.57715</cdr:x>
      <cdr:y>0.189</cdr:y>
    </cdr:from>
    <cdr:to>
      <cdr:x>0.60746</cdr:x>
      <cdr:y>0.31271</cdr:y>
    </cdr:to>
    <cdr:sp macro="" textlink="">
      <cdr:nvSpPr>
        <cdr:cNvPr id="4" name="Flecha doblada hacia arriba 3"/>
        <cdr:cNvSpPr/>
      </cdr:nvSpPr>
      <cdr:spPr>
        <a:xfrm xmlns:a="http://schemas.openxmlformats.org/drawingml/2006/main" flipH="1">
          <a:off x="3157945" y="712595"/>
          <a:ext cx="165845" cy="466430"/>
        </a:xfrm>
        <a:custGeom xmlns:a="http://schemas.openxmlformats.org/drawingml/2006/main">
          <a:avLst/>
          <a:gdLst>
            <a:gd name="connsiteX0" fmla="*/ 0 w 215865"/>
            <a:gd name="connsiteY0" fmla="*/ 403229 h 457195"/>
            <a:gd name="connsiteX1" fmla="*/ 134916 w 215865"/>
            <a:gd name="connsiteY1" fmla="*/ 403229 h 457195"/>
            <a:gd name="connsiteX2" fmla="*/ 134916 w 215865"/>
            <a:gd name="connsiteY2" fmla="*/ 53966 h 457195"/>
            <a:gd name="connsiteX3" fmla="*/ 107933 w 215865"/>
            <a:gd name="connsiteY3" fmla="*/ 539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 name="connsiteX0" fmla="*/ 0 w 215865"/>
            <a:gd name="connsiteY0" fmla="*/ 403229 h 457195"/>
            <a:gd name="connsiteX1" fmla="*/ 134916 w 215865"/>
            <a:gd name="connsiteY1" fmla="*/ 403229 h 457195"/>
            <a:gd name="connsiteX2" fmla="*/ 134916 w 215865"/>
            <a:gd name="connsiteY2" fmla="*/ 53966 h 457195"/>
            <a:gd name="connsiteX3" fmla="*/ 44433 w 215865"/>
            <a:gd name="connsiteY3" fmla="*/ 1301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65" h="457195">
              <a:moveTo>
                <a:pt x="0" y="403229"/>
              </a:moveTo>
              <a:lnTo>
                <a:pt x="134916" y="403229"/>
              </a:lnTo>
              <a:lnTo>
                <a:pt x="134916" y="53966"/>
              </a:lnTo>
              <a:lnTo>
                <a:pt x="44433" y="130166"/>
              </a:lnTo>
              <a:lnTo>
                <a:pt x="161899" y="0"/>
              </a:lnTo>
              <a:lnTo>
                <a:pt x="215865" y="53966"/>
              </a:lnTo>
              <a:lnTo>
                <a:pt x="188882" y="53966"/>
              </a:lnTo>
              <a:lnTo>
                <a:pt x="188882" y="457195"/>
              </a:lnTo>
              <a:lnTo>
                <a:pt x="0" y="457195"/>
              </a:lnTo>
              <a:lnTo>
                <a:pt x="0" y="403229"/>
              </a:lnTo>
              <a:close/>
            </a:path>
          </a:pathLst>
        </a:custGeom>
        <a:solidFill xmlns:a="http://schemas.openxmlformats.org/drawingml/2006/main">
          <a:schemeClr val="tx1"/>
        </a:solidFill>
        <a:ln xmlns:a="http://schemas.openxmlformats.org/drawingml/2006/main" w="0" cap="flat" cmpd="dbl">
          <a:solidFill>
            <a:schemeClr val="tx1"/>
          </a:solidFill>
          <a:prstDash val="solid"/>
          <a:miter lim="800000"/>
        </a:ln>
        <a:effectLst xmlns:a="http://schemas.openxmlformats.org/drawingml/2006/main">
          <a:outerShdw sx="1000" sy="1000" algn="ctr" rotWithShape="0">
            <a:srgbClr val="000000"/>
          </a:outerShdw>
          <a:softEdge rad="127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_tradnl"/>
        </a:p>
      </cdr:txBody>
    </cdr:sp>
  </cdr:relSizeAnchor>
  <cdr:relSizeAnchor xmlns:cdr="http://schemas.openxmlformats.org/drawingml/2006/chartDrawing">
    <cdr:from>
      <cdr:x>0.12802</cdr:x>
      <cdr:y>0.48904</cdr:y>
    </cdr:from>
    <cdr:to>
      <cdr:x>0.67058</cdr:x>
      <cdr:y>0.48904</cdr:y>
    </cdr:to>
    <cdr:cxnSp macro="">
      <cdr:nvCxnSpPr>
        <cdr:cNvPr id="7" name="Conector recto 6"/>
        <cdr:cNvCxnSpPr/>
      </cdr:nvCxnSpPr>
      <cdr:spPr>
        <a:xfrm xmlns:a="http://schemas.openxmlformats.org/drawingml/2006/main">
          <a:off x="544286" y="1257041"/>
          <a:ext cx="2306735" cy="0"/>
        </a:xfrm>
        <a:prstGeom xmlns:a="http://schemas.openxmlformats.org/drawingml/2006/main" prst="line">
          <a:avLst/>
        </a:prstGeom>
        <a:ln xmlns:a="http://schemas.openxmlformats.org/drawingml/2006/main" w="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0.045</cdr:x>
      <cdr:y>0.47079</cdr:y>
    </cdr:from>
    <cdr:to>
      <cdr:x>0.27506</cdr:x>
      <cdr:y>0.68041</cdr:y>
    </cdr:to>
    <cdr:sp macro="" textlink="">
      <cdr:nvSpPr>
        <cdr:cNvPr id="8" name="CuadroTexto 7"/>
        <cdr:cNvSpPr txBox="1"/>
      </cdr:nvSpPr>
      <cdr:spPr>
        <a:xfrm xmlns:a="http://schemas.openxmlformats.org/drawingml/2006/main">
          <a:off x="246224" y="1775041"/>
          <a:ext cx="1258801" cy="7903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Valor</a:t>
          </a:r>
        </a:p>
      </cdr:txBody>
    </cdr:sp>
  </cdr:relSizeAnchor>
  <cdr:relSizeAnchor xmlns:cdr="http://schemas.openxmlformats.org/drawingml/2006/chartDrawing">
    <cdr:from>
      <cdr:x>0.14021</cdr:x>
      <cdr:y>0.31782</cdr:y>
    </cdr:from>
    <cdr:to>
      <cdr:x>0.68042</cdr:x>
      <cdr:y>0.32771</cdr:y>
    </cdr:to>
    <cdr:cxnSp macro="">
      <cdr:nvCxnSpPr>
        <cdr:cNvPr id="10" name="Conector recto 9"/>
        <cdr:cNvCxnSpPr/>
      </cdr:nvCxnSpPr>
      <cdr:spPr>
        <a:xfrm xmlns:a="http://schemas.openxmlformats.org/drawingml/2006/main" flipH="1">
          <a:off x="596123" y="816927"/>
          <a:ext cx="2296752" cy="25420"/>
        </a:xfrm>
        <a:prstGeom xmlns:a="http://schemas.openxmlformats.org/drawingml/2006/main" prst="line">
          <a:avLst/>
        </a:prstGeom>
        <a:ln xmlns:a="http://schemas.openxmlformats.org/drawingml/2006/main" w="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0.31263</cdr:x>
      <cdr:y>0.31259</cdr:y>
    </cdr:from>
    <cdr:to>
      <cdr:x>0.66434</cdr:x>
      <cdr:y>0.46888</cdr:y>
    </cdr:to>
    <cdr:sp macro="" textlink="">
      <cdr:nvSpPr>
        <cdr:cNvPr id="12" name="CuadroTexto 11"/>
        <cdr:cNvSpPr txBox="1"/>
      </cdr:nvSpPr>
      <cdr:spPr>
        <a:xfrm xmlns:a="http://schemas.openxmlformats.org/drawingml/2006/main">
          <a:off x="1329192" y="803469"/>
          <a:ext cx="1495317" cy="401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Precio de producci</a:t>
          </a:r>
          <a:r>
            <a:rPr lang="es-ES" sz="900">
              <a:solidFill>
                <a:schemeClr val="tx1"/>
              </a:solidFill>
              <a:latin typeface="Arial" charset="0"/>
              <a:ea typeface="Arial" charset="0"/>
              <a:cs typeface="Arial" charset="0"/>
            </a:rPr>
            <a:t>ón</a:t>
          </a:r>
          <a:endParaRPr lang="es-ES_tradnl" sz="900">
            <a:solidFill>
              <a:schemeClr val="tx1"/>
            </a:solidFill>
            <a:latin typeface="Arial" charset="0"/>
            <a:ea typeface="Arial" charset="0"/>
            <a:cs typeface="Arial" charset="0"/>
          </a:endParaRPr>
        </a:p>
      </cdr:txBody>
    </cdr:sp>
  </cdr:relSizeAnchor>
  <cdr:relSizeAnchor xmlns:cdr="http://schemas.openxmlformats.org/drawingml/2006/chartDrawing">
    <cdr:from>
      <cdr:x>0.42657</cdr:x>
      <cdr:y>0.34364</cdr:y>
    </cdr:from>
    <cdr:to>
      <cdr:x>0.6317</cdr:x>
      <cdr:y>0.59107</cdr:y>
    </cdr:to>
    <cdr:sp macro="" textlink="">
      <cdr:nvSpPr>
        <cdr:cNvPr id="13" name="CuadroTexto 12"/>
        <cdr:cNvSpPr txBox="1"/>
      </cdr:nvSpPr>
      <cdr:spPr>
        <a:xfrm xmlns:a="http://schemas.openxmlformats.org/drawingml/2006/main">
          <a:off x="2324100" y="1270000"/>
          <a:ext cx="1117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0.30786</cdr:x>
      <cdr:y>0.13108</cdr:y>
    </cdr:from>
    <cdr:to>
      <cdr:x>0.62704</cdr:x>
      <cdr:y>0.34284</cdr:y>
    </cdr:to>
    <cdr:sp macro="" textlink="">
      <cdr:nvSpPr>
        <cdr:cNvPr id="15" name="CuadroTexto 14"/>
        <cdr:cNvSpPr txBox="1"/>
      </cdr:nvSpPr>
      <cdr:spPr>
        <a:xfrm xmlns:a="http://schemas.openxmlformats.org/drawingml/2006/main">
          <a:off x="1308879" y="336938"/>
          <a:ext cx="1357044" cy="544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Posibilidad de</a:t>
          </a:r>
        </a:p>
        <a:p xmlns:a="http://schemas.openxmlformats.org/drawingml/2006/main">
          <a:r>
            <a:rPr lang="es-ES_tradnl" sz="900">
              <a:solidFill>
                <a:schemeClr val="tx1"/>
              </a:solidFill>
              <a:latin typeface="Arial" charset="0"/>
              <a:ea typeface="Arial" charset="0"/>
              <a:cs typeface="Arial" charset="0"/>
            </a:rPr>
            <a:t>renta  de simple</a:t>
          </a:r>
        </a:p>
        <a:p xmlns:a="http://schemas.openxmlformats.org/drawingml/2006/main">
          <a:r>
            <a:rPr lang="es-ES_tradnl" sz="900">
              <a:solidFill>
                <a:schemeClr val="tx1"/>
              </a:solidFill>
              <a:latin typeface="Arial" charset="0"/>
              <a:ea typeface="Arial" charset="0"/>
              <a:cs typeface="Arial" charset="0"/>
            </a:rPr>
            <a:t>monopolio</a:t>
          </a:r>
        </a:p>
      </cdr:txBody>
    </cdr:sp>
  </cdr:relSizeAnchor>
  <cdr:relSizeAnchor xmlns:cdr="http://schemas.openxmlformats.org/drawingml/2006/chartDrawing">
    <cdr:from>
      <cdr:x>0.67008</cdr:x>
      <cdr:y>0.1922</cdr:y>
    </cdr:from>
    <cdr:to>
      <cdr:x>0.6923</cdr:x>
      <cdr:y>0.31591</cdr:y>
    </cdr:to>
    <cdr:sp macro="" textlink="">
      <cdr:nvSpPr>
        <cdr:cNvPr id="11" name="Flecha doblada hacia arriba 3"/>
        <cdr:cNvSpPr/>
      </cdr:nvSpPr>
      <cdr:spPr>
        <a:xfrm xmlns:a="http://schemas.openxmlformats.org/drawingml/2006/main">
          <a:off x="3666412" y="724678"/>
          <a:ext cx="121590" cy="466430"/>
        </a:xfrm>
        <a:custGeom xmlns:a="http://schemas.openxmlformats.org/drawingml/2006/main">
          <a:avLst/>
          <a:gdLst>
            <a:gd name="connsiteX0" fmla="*/ 0 w 215865"/>
            <a:gd name="connsiteY0" fmla="*/ 403229 h 457195"/>
            <a:gd name="connsiteX1" fmla="*/ 134916 w 215865"/>
            <a:gd name="connsiteY1" fmla="*/ 403229 h 457195"/>
            <a:gd name="connsiteX2" fmla="*/ 134916 w 215865"/>
            <a:gd name="connsiteY2" fmla="*/ 53966 h 457195"/>
            <a:gd name="connsiteX3" fmla="*/ 107933 w 215865"/>
            <a:gd name="connsiteY3" fmla="*/ 539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 name="connsiteX0" fmla="*/ 0 w 215865"/>
            <a:gd name="connsiteY0" fmla="*/ 403229 h 457195"/>
            <a:gd name="connsiteX1" fmla="*/ 134916 w 215865"/>
            <a:gd name="connsiteY1" fmla="*/ 403229 h 457195"/>
            <a:gd name="connsiteX2" fmla="*/ 134916 w 215865"/>
            <a:gd name="connsiteY2" fmla="*/ 53966 h 457195"/>
            <a:gd name="connsiteX3" fmla="*/ 44433 w 215865"/>
            <a:gd name="connsiteY3" fmla="*/ 130166 h 457195"/>
            <a:gd name="connsiteX4" fmla="*/ 161899 w 215865"/>
            <a:gd name="connsiteY4" fmla="*/ 0 h 457195"/>
            <a:gd name="connsiteX5" fmla="*/ 215865 w 215865"/>
            <a:gd name="connsiteY5" fmla="*/ 53966 h 457195"/>
            <a:gd name="connsiteX6" fmla="*/ 188882 w 215865"/>
            <a:gd name="connsiteY6" fmla="*/ 53966 h 457195"/>
            <a:gd name="connsiteX7" fmla="*/ 188882 w 215865"/>
            <a:gd name="connsiteY7" fmla="*/ 457195 h 457195"/>
            <a:gd name="connsiteX8" fmla="*/ 0 w 215865"/>
            <a:gd name="connsiteY8" fmla="*/ 457195 h 457195"/>
            <a:gd name="connsiteX9" fmla="*/ 0 w 215865"/>
            <a:gd name="connsiteY9" fmla="*/ 403229 h 45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65" h="457195">
              <a:moveTo>
                <a:pt x="0" y="403229"/>
              </a:moveTo>
              <a:lnTo>
                <a:pt x="134916" y="403229"/>
              </a:lnTo>
              <a:lnTo>
                <a:pt x="134916" y="53966"/>
              </a:lnTo>
              <a:lnTo>
                <a:pt x="44433" y="130166"/>
              </a:lnTo>
              <a:lnTo>
                <a:pt x="161899" y="0"/>
              </a:lnTo>
              <a:lnTo>
                <a:pt x="215865" y="53966"/>
              </a:lnTo>
              <a:lnTo>
                <a:pt x="188882" y="53966"/>
              </a:lnTo>
              <a:lnTo>
                <a:pt x="188882" y="457195"/>
              </a:lnTo>
              <a:lnTo>
                <a:pt x="0" y="457195"/>
              </a:lnTo>
              <a:lnTo>
                <a:pt x="0" y="403229"/>
              </a:lnTo>
              <a:close/>
            </a:path>
          </a:pathLst>
        </a:custGeom>
        <a:solidFill xmlns:a="http://schemas.openxmlformats.org/drawingml/2006/main">
          <a:schemeClr val="tx1"/>
        </a:solidFill>
        <a:ln xmlns:a="http://schemas.openxmlformats.org/drawingml/2006/main" w="0" cap="flat" cmpd="dbl">
          <a:solidFill>
            <a:schemeClr val="tx1"/>
          </a:solidFill>
          <a:prstDash val="solid"/>
          <a:miter lim="800000"/>
        </a:ln>
        <a:effectLst xmlns:a="http://schemas.openxmlformats.org/drawingml/2006/main">
          <a:outerShdw sx="1000" sy="1000" algn="ctr" rotWithShape="0">
            <a:srgbClr val="000000"/>
          </a:outerShdw>
          <a:softEdge rad="127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_tradnl"/>
        </a:p>
      </cdr:txBody>
    </cdr:sp>
  </cdr:relSizeAnchor>
  <cdr:relSizeAnchor xmlns:cdr="http://schemas.openxmlformats.org/drawingml/2006/chartDrawing">
    <cdr:from>
      <cdr:x>0.69869</cdr:x>
      <cdr:y>0.16842</cdr:y>
    </cdr:from>
    <cdr:to>
      <cdr:x>0.8658</cdr:x>
      <cdr:y>0.41094</cdr:y>
    </cdr:to>
    <cdr:sp macro="" textlink="">
      <cdr:nvSpPr>
        <cdr:cNvPr id="3" name="CuadroTexto 2"/>
        <cdr:cNvSpPr txBox="1"/>
      </cdr:nvSpPr>
      <cdr:spPr>
        <a:xfrm xmlns:a="http://schemas.openxmlformats.org/drawingml/2006/main">
          <a:off x="3822959" y="63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_tradnl" sz="1100"/>
        </a:p>
      </cdr:txBody>
    </cdr:sp>
  </cdr:relSizeAnchor>
  <cdr:relSizeAnchor xmlns:cdr="http://schemas.openxmlformats.org/drawingml/2006/chartDrawing">
    <cdr:from>
      <cdr:x>0.67362</cdr:x>
      <cdr:y>0.13613</cdr:y>
    </cdr:from>
    <cdr:to>
      <cdr:x>0.98527</cdr:x>
      <cdr:y>0.37121</cdr:y>
    </cdr:to>
    <cdr:sp macro="" textlink="">
      <cdr:nvSpPr>
        <cdr:cNvPr id="5" name="CuadroTexto 4"/>
        <cdr:cNvSpPr txBox="1"/>
      </cdr:nvSpPr>
      <cdr:spPr>
        <a:xfrm xmlns:a="http://schemas.openxmlformats.org/drawingml/2006/main">
          <a:off x="2863980" y="349898"/>
          <a:ext cx="1324987" cy="604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_tradnl" sz="900">
              <a:solidFill>
                <a:schemeClr val="tx1"/>
              </a:solidFill>
              <a:latin typeface="Arial" charset="0"/>
              <a:ea typeface="Arial" charset="0"/>
              <a:cs typeface="Arial" charset="0"/>
            </a:rPr>
            <a:t>Plusval</a:t>
          </a:r>
          <a:r>
            <a:rPr lang="es-ES" sz="900">
              <a:solidFill>
                <a:schemeClr val="tx1"/>
              </a:solidFill>
              <a:latin typeface="Arial" charset="0"/>
              <a:ea typeface="Arial" charset="0"/>
              <a:cs typeface="Arial" charset="0"/>
            </a:rPr>
            <a:t>ía extraída al</a:t>
          </a:r>
        </a:p>
        <a:p xmlns:a="http://schemas.openxmlformats.org/drawingml/2006/main">
          <a:r>
            <a:rPr lang="es-ES" sz="900">
              <a:solidFill>
                <a:schemeClr val="tx1"/>
              </a:solidFill>
              <a:latin typeface="Arial" charset="0"/>
              <a:ea typeface="Arial" charset="0"/>
              <a:cs typeface="Arial" charset="0"/>
            </a:rPr>
            <a:t>conjunto de los obreros</a:t>
          </a:r>
        </a:p>
        <a:p xmlns:a="http://schemas.openxmlformats.org/drawingml/2006/main">
          <a:r>
            <a:rPr lang="es-ES" sz="900">
              <a:solidFill>
                <a:schemeClr val="tx1"/>
              </a:solidFill>
              <a:latin typeface="Arial" charset="0"/>
              <a:ea typeface="Arial" charset="0"/>
              <a:cs typeface="Arial" charset="0"/>
            </a:rPr>
            <a:t>del capital industrial</a:t>
          </a:r>
          <a:endParaRPr lang="es-ES_tradnl" sz="900">
            <a:solidFill>
              <a:schemeClr val="tx1"/>
            </a:solidFill>
            <a:latin typeface="Arial" charset="0"/>
            <a:ea typeface="Arial" charset="0"/>
            <a:cs typeface="Arial"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30837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27368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199377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_tradnl" smtClean="0"/>
              <a:t>Clic para editar título</a:t>
            </a:r>
            <a:endParaRPr lang="es-ES_tradnl"/>
          </a:p>
        </p:txBody>
      </p:sp>
      <p:sp>
        <p:nvSpPr>
          <p:cNvPr id="3" name="Marcador de texto 2"/>
          <p:cNvSpPr>
            <a:spLocks noGrp="1"/>
          </p:cNvSpPr>
          <p:nvPr>
            <p:ph type="body" sz="half" idx="1"/>
          </p:nvPr>
        </p:nvSpPr>
        <p:spPr>
          <a:xfrm>
            <a:off x="609600" y="1600201"/>
            <a:ext cx="5384800" cy="45259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quarter" idx="2"/>
          </p:nvPr>
        </p:nvSpPr>
        <p:spPr>
          <a:xfrm>
            <a:off x="6197600" y="1600200"/>
            <a:ext cx="5384800" cy="21859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contenido 4"/>
          <p:cNvSpPr>
            <a:spLocks noGrp="1"/>
          </p:cNvSpPr>
          <p:nvPr>
            <p:ph sz="quarter" idx="3"/>
          </p:nvPr>
        </p:nvSpPr>
        <p:spPr>
          <a:xfrm>
            <a:off x="6197600" y="3938589"/>
            <a:ext cx="5384800" cy="218757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fecha 5"/>
          <p:cNvSpPr>
            <a:spLocks noGrp="1"/>
          </p:cNvSpPr>
          <p:nvPr>
            <p:ph type="dt" sz="half" idx="10"/>
          </p:nvPr>
        </p:nvSpPr>
        <p:spPr>
          <a:xfrm>
            <a:off x="609600" y="6245225"/>
            <a:ext cx="2844800" cy="476250"/>
          </a:xfrm>
        </p:spPr>
        <p:txBody>
          <a:bodyPr/>
          <a:lstStyle>
            <a:lvl1pPr>
              <a:defRPr/>
            </a:lvl1pPr>
          </a:lstStyle>
          <a:p>
            <a:endParaRPr lang="es-ES" altLang="es-ES_tradnl"/>
          </a:p>
        </p:txBody>
      </p:sp>
      <p:sp>
        <p:nvSpPr>
          <p:cNvPr id="7" name="Marcador de pie de página 6"/>
          <p:cNvSpPr>
            <a:spLocks noGrp="1"/>
          </p:cNvSpPr>
          <p:nvPr>
            <p:ph type="ftr" sz="quarter" idx="11"/>
          </p:nvPr>
        </p:nvSpPr>
        <p:spPr>
          <a:xfrm>
            <a:off x="4165600" y="6245225"/>
            <a:ext cx="3860800" cy="476250"/>
          </a:xfrm>
        </p:spPr>
        <p:txBody>
          <a:bodyPr/>
          <a:lstStyle>
            <a:lvl1pPr>
              <a:defRPr/>
            </a:lvl1pPr>
          </a:lstStyle>
          <a:p>
            <a:endParaRPr lang="es-ES" altLang="es-ES_tradnl"/>
          </a:p>
        </p:txBody>
      </p:sp>
      <p:sp>
        <p:nvSpPr>
          <p:cNvPr id="8" name="Marcador de número de diapositiva 7"/>
          <p:cNvSpPr>
            <a:spLocks noGrp="1"/>
          </p:cNvSpPr>
          <p:nvPr>
            <p:ph type="sldNum" sz="quarter" idx="12"/>
          </p:nvPr>
        </p:nvSpPr>
        <p:spPr>
          <a:xfrm>
            <a:off x="8737600" y="6245225"/>
            <a:ext cx="2844800" cy="476250"/>
          </a:xfrm>
        </p:spPr>
        <p:txBody>
          <a:bodyPr/>
          <a:lstStyle>
            <a:lvl1pPr>
              <a:defRPr/>
            </a:lvl1pPr>
          </a:lstStyle>
          <a:p>
            <a:fld id="{5387BBF5-66B5-F848-8EF4-A88DD8FD356E}" type="slidenum">
              <a:rPr lang="es-ES" altLang="es-ES_tradnl"/>
              <a:pPr/>
              <a:t>‹Nr.›</a:t>
            </a:fld>
            <a:endParaRPr lang="es-ES" altLang="es-ES_tradnl"/>
          </a:p>
        </p:txBody>
      </p:sp>
    </p:spTree>
    <p:extLst>
      <p:ext uri="{BB962C8B-B14F-4D97-AF65-F5344CB8AC3E}">
        <p14:creationId xmlns:p14="http://schemas.microsoft.com/office/powerpoint/2010/main" val="77770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110497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92538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81480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204168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20681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208897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19101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60823FA-C48D-E44A-8BD8-D16E998F1CDE}" type="datetimeFigureOut">
              <a:rPr lang="es-ES_tradnl" smtClean="0"/>
              <a:t>15/6/17</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2070452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823FA-C48D-E44A-8BD8-D16E998F1CDE}" type="datetimeFigureOut">
              <a:rPr lang="es-ES_tradnl" smtClean="0"/>
              <a:t>15/6/17</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028E0-12EC-0E4D-9386-419D061FD39B}" type="slidenum">
              <a:rPr lang="es-ES_tradnl" smtClean="0"/>
              <a:t>‹Nr.›</a:t>
            </a:fld>
            <a:endParaRPr lang="es-ES_tradnl"/>
          </a:p>
        </p:txBody>
      </p:sp>
    </p:spTree>
    <p:extLst>
      <p:ext uri="{BB962C8B-B14F-4D97-AF65-F5344CB8AC3E}">
        <p14:creationId xmlns:p14="http://schemas.microsoft.com/office/powerpoint/2010/main" val="1785648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emf"/><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oleObject" Target="../embeddings/oleObject6.bin"/><Relationship Id="rId8"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8.xml"/><Relationship Id="rId3" Type="http://schemas.openxmlformats.org/officeDocument/2006/relationships/chart" Target="../charts/char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0.xml"/><Relationship Id="rId3" Type="http://schemas.openxmlformats.org/officeDocument/2006/relationships/chart" Target="../charts/char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_tradnl" sz="3600" dirty="0"/>
              <a:t>Discusiones sobre tasa de ganancia y renta de la tierra. Consideraciones sobre su medición y su importancia en los ciclos económicos de la Argentina reciente</a:t>
            </a:r>
          </a:p>
        </p:txBody>
      </p:sp>
      <p:sp>
        <p:nvSpPr>
          <p:cNvPr id="3" name="Subtítulo 2"/>
          <p:cNvSpPr>
            <a:spLocks noGrp="1"/>
          </p:cNvSpPr>
          <p:nvPr>
            <p:ph type="subTitle" idx="1"/>
          </p:nvPr>
        </p:nvSpPr>
        <p:spPr/>
        <p:txBody>
          <a:bodyPr>
            <a:normAutofit fontScale="92500" lnSpcReduction="10000"/>
          </a:bodyPr>
          <a:lstStyle/>
          <a:p>
            <a:endParaRPr lang="es-ES_tradnl" sz="2800" dirty="0" smtClean="0"/>
          </a:p>
          <a:p>
            <a:r>
              <a:rPr lang="es-ES_tradnl" sz="3000" dirty="0" smtClean="0"/>
              <a:t>Juan </a:t>
            </a:r>
            <a:r>
              <a:rPr lang="es-ES_tradnl" sz="3000" dirty="0"/>
              <a:t>Iñigo Carrera</a:t>
            </a:r>
          </a:p>
          <a:p>
            <a:endParaRPr lang="es-ES_tradnl" dirty="0"/>
          </a:p>
          <a:p>
            <a:r>
              <a:rPr lang="es-ES_tradnl" sz="1900" dirty="0"/>
              <a:t>15 de junio de 2016</a:t>
            </a:r>
          </a:p>
          <a:p>
            <a:endParaRPr lang="es-ES_tradnl" dirty="0"/>
          </a:p>
        </p:txBody>
      </p:sp>
    </p:spTree>
    <p:extLst>
      <p:ext uri="{BB962C8B-B14F-4D97-AF65-F5344CB8AC3E}">
        <p14:creationId xmlns:p14="http://schemas.microsoft.com/office/powerpoint/2010/main" val="94095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Capital social total 1882-2016</a:t>
            </a:r>
            <a:r>
              <a:rPr lang="es-ES_tradnl" sz="3600" dirty="0"/>
              <a:t/>
            </a:r>
            <a:br>
              <a:rPr lang="es-ES_tradnl" sz="3600" dirty="0"/>
            </a:br>
            <a:r>
              <a:rPr lang="es-ES" sz="2400" b="1" dirty="0" smtClean="0"/>
              <a:t>Tasa de ganancia sobre el capital adelantado</a:t>
            </a:r>
            <a:r>
              <a:rPr lang="es-ES" sz="2400" dirty="0"/>
              <a:t/>
            </a:r>
            <a:br>
              <a:rPr lang="es-ES" sz="2400" dirty="0"/>
            </a:br>
            <a:r>
              <a:rPr lang="es-ES_tradnl" sz="2400" dirty="0" smtClean="0"/>
              <a:t> (</a:t>
            </a:r>
            <a:r>
              <a:rPr lang="es-ES" sz="2400" dirty="0" smtClean="0"/>
              <a:t>en %)</a:t>
            </a:r>
            <a:endParaRPr lang="es-ES_tradnl" sz="2400"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3365766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340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89640"/>
          </a:xfrm>
        </p:spPr>
        <p:txBody>
          <a:bodyPr>
            <a:noAutofit/>
          </a:bodyPr>
          <a:lstStyle/>
          <a:p>
            <a:pPr algn="ctr"/>
            <a:r>
              <a:rPr lang="es-ES_tradnl" sz="2400" dirty="0" err="1" smtClean="0"/>
              <a:t>Maito</a:t>
            </a:r>
            <a:r>
              <a:rPr lang="es-ES_tradnl" sz="2400" dirty="0" smtClean="0"/>
              <a:t>, Esteban, “La Argentina y la tasa descendente de la tasa de ganancia”, </a:t>
            </a:r>
            <a:br>
              <a:rPr lang="es-ES_tradnl" sz="2400" dirty="0" smtClean="0"/>
            </a:br>
            <a:r>
              <a:rPr lang="es-ES_tradnl" sz="2400" i="1" dirty="0" smtClean="0"/>
              <a:t>Realidad </a:t>
            </a:r>
            <a:r>
              <a:rPr lang="es-ES_tradnl" sz="2400" i="1" dirty="0" err="1" smtClean="0"/>
              <a:t>Econ</a:t>
            </a:r>
            <a:r>
              <a:rPr lang="es-ES" sz="2400" i="1" dirty="0" err="1" smtClean="0"/>
              <a:t>ómica</a:t>
            </a:r>
            <a:r>
              <a:rPr lang="es-ES" sz="2400" dirty="0" smtClean="0"/>
              <a:t>, 275, 2013</a:t>
            </a:r>
            <a:endParaRPr lang="es-ES_tradnl" sz="2400" dirty="0"/>
          </a:p>
        </p:txBody>
      </p:sp>
      <p:pic>
        <p:nvPicPr>
          <p:cNvPr id="4" name="Marcador de contenido 3"/>
          <p:cNvPicPr>
            <a:picLocks noGrp="1" noChangeAspect="1"/>
          </p:cNvPicPr>
          <p:nvPr>
            <p:ph idx="1"/>
          </p:nvPr>
        </p:nvPicPr>
        <p:blipFill>
          <a:blip r:embed="rId2"/>
          <a:stretch>
            <a:fillRect/>
          </a:stretch>
        </p:blipFill>
        <p:spPr>
          <a:xfrm>
            <a:off x="2332056" y="1073427"/>
            <a:ext cx="7527887" cy="5441467"/>
          </a:xfrm>
          <a:prstGeom prst="rect">
            <a:avLst/>
          </a:prstGeom>
        </p:spPr>
      </p:pic>
    </p:spTree>
    <p:extLst>
      <p:ext uri="{BB962C8B-B14F-4D97-AF65-F5344CB8AC3E}">
        <p14:creationId xmlns:p14="http://schemas.microsoft.com/office/powerpoint/2010/main" val="15622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(I)</a:t>
            </a:r>
            <a:endParaRPr lang="es-ES_tradnl" sz="2800" dirty="0"/>
          </a:p>
        </p:txBody>
      </p:sp>
      <p:sp>
        <p:nvSpPr>
          <p:cNvPr id="3" name="Marcador de contenido 2"/>
          <p:cNvSpPr>
            <a:spLocks noGrp="1"/>
          </p:cNvSpPr>
          <p:nvPr>
            <p:ph idx="1"/>
          </p:nvPr>
        </p:nvSpPr>
        <p:spPr/>
        <p:txBody>
          <a:bodyPr>
            <a:normAutofit/>
          </a:bodyPr>
          <a:lstStyle/>
          <a:p>
            <a:pPr marR="0" lvl="0" algn="just" defTabSz="914400" eaLnBrk="1" fontAlgn="auto" latinLnBrk="0" hangingPunct="1">
              <a:lnSpc>
                <a:spcPct val="100000"/>
              </a:lnSpc>
              <a:spcBef>
                <a:spcPts val="0"/>
              </a:spcBef>
              <a:spcAft>
                <a:spcPts val="0"/>
              </a:spcAft>
              <a:buClrTx/>
              <a:buSzTx/>
              <a:buFontTx/>
              <a:buChar char="-"/>
              <a:tabLst/>
              <a:defRPr/>
            </a:pPr>
            <a:r>
              <a:rPr lang="es-ES_tradnl" sz="2400" b="1" dirty="0" smtClean="0"/>
              <a:t>“Tasa de ganancia real”</a:t>
            </a:r>
            <a:r>
              <a:rPr lang="es-ES_tradnl" sz="2400" dirty="0" smtClean="0"/>
              <a:t>: </a:t>
            </a:r>
            <a:r>
              <a:rPr lang="es-ES" sz="2400" dirty="0" smtClean="0"/>
              <a:t>Realiza el cómputo sobre la base del criterio de “precios constantes”, el cual apunta a reflejar el movimiento en la masa material de producto, desconociendo los cambios en los precios relativos. En consecuencia, carece de toda significación referida a la evolución de la valorización del capital expresada en la tasa de ganancia.</a:t>
            </a:r>
          </a:p>
          <a:p>
            <a:pPr marR="0" lvl="0" defTabSz="914400" eaLnBrk="1" fontAlgn="auto" latinLnBrk="0" hangingPunct="1">
              <a:lnSpc>
                <a:spcPct val="100000"/>
              </a:lnSpc>
              <a:spcBef>
                <a:spcPts val="0"/>
              </a:spcBef>
              <a:spcAft>
                <a:spcPts val="0"/>
              </a:spcAft>
              <a:buClrTx/>
              <a:buSzTx/>
              <a:buFontTx/>
              <a:buChar char="-"/>
              <a:tabLst/>
              <a:defRPr/>
            </a:pPr>
            <a:endParaRPr lang="es-ES" sz="2400" dirty="0" smtClean="0"/>
          </a:p>
        </p:txBody>
      </p:sp>
    </p:spTree>
    <p:extLst>
      <p:ext uri="{BB962C8B-B14F-4D97-AF65-F5344CB8AC3E}">
        <p14:creationId xmlns:p14="http://schemas.microsoft.com/office/powerpoint/2010/main" val="175999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(II)</a:t>
            </a:r>
            <a:endParaRPr lang="es-ES_tradnl" sz="2800" dirty="0"/>
          </a:p>
        </p:txBody>
      </p:sp>
      <p:sp>
        <p:nvSpPr>
          <p:cNvPr id="3" name="Marcador de contenido 2"/>
          <p:cNvSpPr>
            <a:spLocks noGrp="1"/>
          </p:cNvSpPr>
          <p:nvPr>
            <p:ph idx="1"/>
          </p:nvPr>
        </p:nvSpPr>
        <p:spPr/>
        <p:txBody>
          <a:bodyPr>
            <a:noAutofit/>
          </a:bodyPr>
          <a:lstStyle/>
          <a:p>
            <a:pPr lvl="0" algn="just">
              <a:lnSpc>
                <a:spcPct val="100000"/>
              </a:lnSpc>
              <a:spcBef>
                <a:spcPts val="0"/>
              </a:spcBef>
              <a:buFontTx/>
              <a:buChar char="-"/>
            </a:pPr>
            <a:r>
              <a:rPr lang="es-ES" sz="2400" b="1" dirty="0" smtClean="0"/>
              <a:t>Capital adelantado en ganado reproductor y de trabajo</a:t>
            </a:r>
            <a:r>
              <a:rPr lang="es-ES" sz="2400" dirty="0" smtClean="0"/>
              <a:t>: Ignora su existencia, pese a que constituye capital fijo. Este capital representaba el 60% sobre el capital fijo en maquinarias y construcciones excluyendo viviendas en 1910-1914, reduciéndose al 2% en 2011.</a:t>
            </a:r>
          </a:p>
          <a:p>
            <a:pPr marR="0" lvl="0" defTabSz="914400" eaLnBrk="1" fontAlgn="auto" latinLnBrk="0" hangingPunct="1">
              <a:lnSpc>
                <a:spcPct val="100000"/>
              </a:lnSpc>
              <a:spcBef>
                <a:spcPts val="0"/>
              </a:spcBef>
              <a:spcAft>
                <a:spcPts val="0"/>
              </a:spcAft>
              <a:buClrTx/>
              <a:buSzTx/>
              <a:buFontTx/>
              <a:buChar char="-"/>
              <a:tabLst/>
              <a:defRPr/>
            </a:pPr>
            <a:endParaRPr lang="es-ES" sz="2400" dirty="0" smtClean="0"/>
          </a:p>
          <a:p>
            <a:pPr marR="0" lvl="0" defTabSz="914400" eaLnBrk="1" fontAlgn="auto" latinLnBrk="0" hangingPunct="1">
              <a:lnSpc>
                <a:spcPct val="100000"/>
              </a:lnSpc>
              <a:spcBef>
                <a:spcPts val="0"/>
              </a:spcBef>
              <a:spcAft>
                <a:spcPts val="0"/>
              </a:spcAft>
              <a:buClrTx/>
              <a:buSzTx/>
              <a:buFontTx/>
              <a:buChar char="-"/>
              <a:tabLst/>
              <a:defRPr/>
            </a:pPr>
            <a:endParaRPr lang="es-ES" sz="2400" dirty="0"/>
          </a:p>
          <a:p>
            <a:pPr lvl="0" algn="just">
              <a:lnSpc>
                <a:spcPct val="100000"/>
              </a:lnSpc>
              <a:spcBef>
                <a:spcPts val="0"/>
              </a:spcBef>
              <a:buFontTx/>
              <a:buChar char="-"/>
              <a:defRPr/>
            </a:pPr>
            <a:r>
              <a:rPr lang="es-ES" sz="2400" b="1" dirty="0" smtClean="0"/>
              <a:t>Capital circulante (incluye la porción correspondiente del ganado)</a:t>
            </a:r>
            <a:r>
              <a:rPr lang="es-ES" sz="2400" dirty="0" smtClean="0"/>
              <a:t>: </a:t>
            </a:r>
            <a:r>
              <a:rPr lang="es-ES" sz="2400" dirty="0"/>
              <a:t>Ignora su existencia. </a:t>
            </a:r>
            <a:r>
              <a:rPr lang="es-ES" sz="2400" dirty="0" smtClean="0"/>
              <a:t>Este </a:t>
            </a:r>
            <a:r>
              <a:rPr lang="es-ES" sz="2400" dirty="0"/>
              <a:t>capital representaba el </a:t>
            </a:r>
            <a:r>
              <a:rPr lang="es-ES" sz="2400" dirty="0" smtClean="0"/>
              <a:t>25% </a:t>
            </a:r>
            <a:r>
              <a:rPr lang="es-ES" sz="2400" dirty="0"/>
              <a:t>sobre el capital fijo en maquinarias y construcciones excluyendo viviendas </a:t>
            </a:r>
            <a:r>
              <a:rPr lang="es-ES" sz="2400" dirty="0" smtClean="0"/>
              <a:t>en 1910-1914, aumentando al 28% </a:t>
            </a:r>
            <a:r>
              <a:rPr lang="es-ES" sz="2400" dirty="0"/>
              <a:t>en 2011</a:t>
            </a:r>
            <a:r>
              <a:rPr lang="es-ES" sz="2400" dirty="0" smtClean="0"/>
              <a:t>.</a:t>
            </a:r>
          </a:p>
        </p:txBody>
      </p:sp>
    </p:spTree>
    <p:extLst>
      <p:ext uri="{BB962C8B-B14F-4D97-AF65-F5344CB8AC3E}">
        <p14:creationId xmlns:p14="http://schemas.microsoft.com/office/powerpoint/2010/main" val="44399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(III)</a:t>
            </a:r>
            <a:endParaRPr lang="es-ES_tradnl" sz="2800" dirty="0"/>
          </a:p>
        </p:txBody>
      </p:sp>
      <p:sp>
        <p:nvSpPr>
          <p:cNvPr id="3" name="Marcador de contenido 2"/>
          <p:cNvSpPr>
            <a:spLocks noGrp="1"/>
          </p:cNvSpPr>
          <p:nvPr>
            <p:ph idx="1"/>
          </p:nvPr>
        </p:nvSpPr>
        <p:spPr/>
        <p:txBody>
          <a:bodyPr>
            <a:noAutofit/>
          </a:bodyPr>
          <a:lstStyle/>
          <a:p>
            <a:pPr lvl="0" algn="just">
              <a:lnSpc>
                <a:spcPct val="100000"/>
              </a:lnSpc>
              <a:spcBef>
                <a:spcPts val="0"/>
              </a:spcBef>
              <a:buFontTx/>
              <a:buChar char="-"/>
              <a:defRPr/>
            </a:pPr>
            <a:r>
              <a:rPr lang="es-ES" sz="2400" b="1" dirty="0" smtClean="0"/>
              <a:t>Exclusión de las viviendas del capital fijo - inclusión de su producto en el PIB</a:t>
            </a:r>
            <a:r>
              <a:rPr lang="es-ES" sz="2400" dirty="0" smtClean="0"/>
              <a:t>: Las cuentas nacionales argentinas no permiten discriminar el producto computado para el sector viviendas. En consecuencia no cabe otra alternativa que incluir el rubro viviendas en el capital adelantado, para el cómputo de la tasa de ganancia que abarca al PIB total. El rubro viviendas representaba el 59% sobre el </a:t>
            </a:r>
            <a:r>
              <a:rPr lang="es-ES" sz="2400" dirty="0"/>
              <a:t>capital fijo en maquinarias y construcciones </a:t>
            </a:r>
            <a:r>
              <a:rPr lang="es-ES" sz="2400" dirty="0" smtClean="0"/>
              <a:t>excluyendo viviendas en 1910-1914, reduciéndose al 16% en 2011.</a:t>
            </a:r>
          </a:p>
        </p:txBody>
      </p:sp>
    </p:spTree>
    <p:extLst>
      <p:ext uri="{BB962C8B-B14F-4D97-AF65-F5344CB8AC3E}">
        <p14:creationId xmlns:p14="http://schemas.microsoft.com/office/powerpoint/2010/main" val="201840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(V)</a:t>
            </a:r>
            <a:endParaRPr lang="es-ES_tradnl" sz="2800" dirty="0"/>
          </a:p>
        </p:txBody>
      </p:sp>
      <p:sp>
        <p:nvSpPr>
          <p:cNvPr id="3" name="Marcador de contenido 2"/>
          <p:cNvSpPr>
            <a:spLocks noGrp="1"/>
          </p:cNvSpPr>
          <p:nvPr>
            <p:ph idx="1"/>
          </p:nvPr>
        </p:nvSpPr>
        <p:spPr/>
        <p:txBody>
          <a:bodyPr>
            <a:noAutofit/>
          </a:bodyPr>
          <a:lstStyle/>
          <a:p>
            <a:pPr lvl="0" algn="just">
              <a:lnSpc>
                <a:spcPct val="100000"/>
              </a:lnSpc>
              <a:spcBef>
                <a:spcPts val="0"/>
              </a:spcBef>
              <a:buFontTx/>
              <a:buChar char="-"/>
              <a:defRPr/>
            </a:pPr>
            <a:r>
              <a:rPr lang="es-ES" sz="2400" b="1" dirty="0" smtClean="0"/>
              <a:t>Inclusión de la remuneración equivalente del trabajo por cuenta propia y familiar como plusvalía</a:t>
            </a:r>
            <a:r>
              <a:rPr lang="es-ES" sz="2400" dirty="0" smtClean="0"/>
              <a:t>: Según </a:t>
            </a:r>
            <a:r>
              <a:rPr lang="es-ES" sz="2400" dirty="0" err="1" smtClean="0"/>
              <a:t>Maito</a:t>
            </a:r>
            <a:r>
              <a:rPr lang="es-ES" sz="2400" dirty="0" smtClean="0"/>
              <a:t>, este trabajo representaba para 1910-1914 el 29,5% del trabajo total, lo cual implica que su remuneración equivalente no sólo debe restarse de la ganancia computada sino también sumarse al costo. La estimación de este doble efecto equivale a un incremento del 9% sobre </a:t>
            </a:r>
            <a:r>
              <a:rPr lang="es-ES" sz="2400" dirty="0"/>
              <a:t>el capital fijo en maquinarias y construcciones excluyendo </a:t>
            </a:r>
            <a:r>
              <a:rPr lang="es-ES" sz="2400" dirty="0" smtClean="0"/>
              <a:t>viviendas. </a:t>
            </a:r>
          </a:p>
          <a:p>
            <a:pPr lvl="0" algn="just">
              <a:lnSpc>
                <a:spcPct val="100000"/>
              </a:lnSpc>
              <a:spcBef>
                <a:spcPts val="0"/>
              </a:spcBef>
              <a:buFontTx/>
              <a:buChar char="-"/>
              <a:defRPr/>
            </a:pPr>
            <a:r>
              <a:rPr lang="es-ES" sz="2400" dirty="0" smtClean="0"/>
              <a:t>Para 2011, el mismo trabajo representa el 26% del total, con una remuneración equivalente también al 9% sobre el </a:t>
            </a:r>
            <a:r>
              <a:rPr lang="es-ES" sz="2400" dirty="0"/>
              <a:t>capital fijo en maquinarias y construcciones excluyendo </a:t>
            </a:r>
            <a:r>
              <a:rPr lang="es-ES" sz="2400" dirty="0" smtClean="0"/>
              <a:t>viviendas. </a:t>
            </a:r>
          </a:p>
        </p:txBody>
      </p:sp>
    </p:spTree>
    <p:extLst>
      <p:ext uri="{BB962C8B-B14F-4D97-AF65-F5344CB8AC3E}">
        <p14:creationId xmlns:p14="http://schemas.microsoft.com/office/powerpoint/2010/main" val="198451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(VI)</a:t>
            </a:r>
            <a:endParaRPr lang="es-ES_tradnl" sz="2800" dirty="0"/>
          </a:p>
        </p:txBody>
      </p:sp>
      <p:sp>
        <p:nvSpPr>
          <p:cNvPr id="3" name="Marcador de contenido 2"/>
          <p:cNvSpPr>
            <a:spLocks noGrp="1"/>
          </p:cNvSpPr>
          <p:nvPr>
            <p:ph idx="1"/>
          </p:nvPr>
        </p:nvSpPr>
        <p:spPr/>
        <p:txBody>
          <a:bodyPr>
            <a:noAutofit/>
          </a:bodyPr>
          <a:lstStyle/>
          <a:p>
            <a:pPr lvl="0" algn="just">
              <a:lnSpc>
                <a:spcPct val="100000"/>
              </a:lnSpc>
              <a:spcBef>
                <a:spcPts val="0"/>
              </a:spcBef>
              <a:buFontTx/>
              <a:buChar char="-"/>
              <a:defRPr/>
            </a:pPr>
            <a:r>
              <a:rPr lang="es-ES" sz="2400" b="1" dirty="0" smtClean="0"/>
              <a:t>Sobreestimación del PIB respecto de la inversión bruta fija</a:t>
            </a:r>
            <a:r>
              <a:rPr lang="es-ES" sz="2400" dirty="0" smtClean="0"/>
              <a:t>: Empalma las series del PIB proyectando hacia atrás las tasas de variación anual a precios constantes. Este criterio implica una sobreestimación del PIB a precios corrientes del 23% respecto del registrado oficialmente</a:t>
            </a:r>
            <a:r>
              <a:rPr lang="es-ES" sz="2400" dirty="0"/>
              <a:t> para </a:t>
            </a:r>
            <a:r>
              <a:rPr lang="es-ES" sz="2400" dirty="0" smtClean="0"/>
              <a:t>1935 (primer registro existente). Sin embargo no ajusta de manera correspondiente los datos de inversión bruta fija, estimados en su momento de manera consistente con la estimación originaria del PIB. En consecuencia, para 1911-1935, sobreestima la relación PIB/capital fijo en esa misma proporción, la que luego se va diluyendo a medida que el PIB empalmado confluye con el registrado originalmente.</a:t>
            </a:r>
            <a:endParaRPr lang="es-ES" sz="2400" dirty="0"/>
          </a:p>
        </p:txBody>
      </p:sp>
    </p:spTree>
    <p:extLst>
      <p:ext uri="{BB962C8B-B14F-4D97-AF65-F5344CB8AC3E}">
        <p14:creationId xmlns:p14="http://schemas.microsoft.com/office/powerpoint/2010/main" val="99152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5355"/>
          </a:xfrm>
        </p:spPr>
        <p:txBody>
          <a:bodyPr>
            <a:norm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sobre el capital social en la Argentina (1910-2011) (VII)</a:t>
            </a:r>
            <a:endParaRPr lang="es-ES_tradnl" sz="2800" dirty="0"/>
          </a:p>
        </p:txBody>
      </p:sp>
      <p:sp>
        <p:nvSpPr>
          <p:cNvPr id="3" name="Marcador de contenido 2"/>
          <p:cNvSpPr>
            <a:spLocks noGrp="1"/>
          </p:cNvSpPr>
          <p:nvPr>
            <p:ph idx="1"/>
          </p:nvPr>
        </p:nvSpPr>
        <p:spPr>
          <a:xfrm>
            <a:off x="838200" y="1463040"/>
            <a:ext cx="10515600" cy="4713923"/>
          </a:xfrm>
        </p:spPr>
        <p:txBody>
          <a:bodyPr>
            <a:noAutofit/>
          </a:bodyPr>
          <a:lstStyle/>
          <a:p>
            <a:pPr algn="just">
              <a:lnSpc>
                <a:spcPct val="100000"/>
              </a:lnSpc>
              <a:spcBef>
                <a:spcPts val="0"/>
              </a:spcBef>
              <a:buFontTx/>
              <a:buChar char="-"/>
              <a:defRPr/>
            </a:pPr>
            <a:r>
              <a:rPr lang="es-ES" sz="2400" b="1" dirty="0" smtClean="0"/>
              <a:t>Efecto </a:t>
            </a:r>
            <a:r>
              <a:rPr lang="es-ES" sz="2400" b="1" dirty="0"/>
              <a:t>acumulado </a:t>
            </a:r>
            <a:r>
              <a:rPr lang="es-ES" sz="2400" b="1" dirty="0" smtClean="0"/>
              <a:t>equivalente sobre </a:t>
            </a:r>
            <a:r>
              <a:rPr lang="es-ES" sz="2400" b="1" dirty="0"/>
              <a:t>la tasa de </a:t>
            </a:r>
            <a:r>
              <a:rPr lang="es-ES" sz="2400" b="1" dirty="0" smtClean="0"/>
              <a:t>ganancia:</a:t>
            </a:r>
          </a:p>
          <a:p>
            <a:pPr algn="just">
              <a:lnSpc>
                <a:spcPct val="100000"/>
              </a:lnSpc>
              <a:spcBef>
                <a:spcPts val="0"/>
              </a:spcBef>
              <a:buFontTx/>
              <a:buChar char="-"/>
              <a:defRPr/>
            </a:pPr>
            <a:endParaRPr lang="es-ES" sz="2400" b="1" dirty="0" smtClean="0"/>
          </a:p>
          <a:p>
            <a:pPr algn="just">
              <a:lnSpc>
                <a:spcPct val="100000"/>
              </a:lnSpc>
              <a:spcBef>
                <a:spcPts val="0"/>
              </a:spcBef>
              <a:buFontTx/>
              <a:buChar char="-"/>
              <a:defRPr/>
            </a:pPr>
            <a:endParaRPr lang="es-ES" sz="2400" b="1" dirty="0"/>
          </a:p>
          <a:p>
            <a:pPr algn="just">
              <a:lnSpc>
                <a:spcPct val="100000"/>
              </a:lnSpc>
              <a:spcBef>
                <a:spcPts val="0"/>
              </a:spcBef>
              <a:buFontTx/>
              <a:buChar char="-"/>
              <a:defRPr/>
            </a:pPr>
            <a:endParaRPr lang="es-ES" sz="2400" b="1" dirty="0"/>
          </a:p>
        </p:txBody>
      </p:sp>
      <p:graphicFrame>
        <p:nvGraphicFramePr>
          <p:cNvPr id="8" name="Tabla 7"/>
          <p:cNvGraphicFramePr>
            <a:graphicFrameLocks noGrp="1"/>
          </p:cNvGraphicFramePr>
          <p:nvPr>
            <p:extLst>
              <p:ext uri="{D42A27DB-BD31-4B8C-83A1-F6EECF244321}">
                <p14:modId xmlns:p14="http://schemas.microsoft.com/office/powerpoint/2010/main" val="911517514"/>
              </p:ext>
            </p:extLst>
          </p:nvPr>
        </p:nvGraphicFramePr>
        <p:xfrm>
          <a:off x="1158241" y="1991363"/>
          <a:ext cx="10038079" cy="4556093"/>
        </p:xfrm>
        <a:graphic>
          <a:graphicData uri="http://schemas.openxmlformats.org/drawingml/2006/table">
            <a:tbl>
              <a:tblPr/>
              <a:tblGrid>
                <a:gridCol w="7387661"/>
                <a:gridCol w="1325209"/>
                <a:gridCol w="1325209"/>
              </a:tblGrid>
              <a:tr h="292764">
                <a:tc>
                  <a:txBody>
                    <a:bodyPr/>
                    <a:lstStyle/>
                    <a:p>
                      <a:pPr algn="l" fontAlgn="b"/>
                      <a:endParaRPr lang="es-ES_tradnl" sz="20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ctr" fontAlgn="b"/>
                      <a:r>
                        <a:rPr lang="cs-CZ" sz="2000" b="1" i="0" u="none" strike="noStrike">
                          <a:solidFill>
                            <a:srgbClr val="000000"/>
                          </a:solidFill>
                          <a:effectLst/>
                          <a:latin typeface="Calibri" charset="0"/>
                        </a:rPr>
                        <a:t>1910-1914</a:t>
                      </a:r>
                    </a:p>
                  </a:txBody>
                  <a:tcPr marL="12700" marR="12700" marT="12700" marB="0" anchor="b">
                    <a:lnL>
                      <a:noFill/>
                    </a:lnL>
                    <a:lnR>
                      <a:noFill/>
                    </a:lnR>
                    <a:lnT>
                      <a:noFill/>
                    </a:lnT>
                    <a:lnB>
                      <a:noFill/>
                    </a:lnB>
                  </a:tcPr>
                </a:tc>
                <a:tc>
                  <a:txBody>
                    <a:bodyPr/>
                    <a:lstStyle/>
                    <a:p>
                      <a:pPr algn="ctr" fontAlgn="b"/>
                      <a:r>
                        <a:rPr lang="is-IS" sz="2000" b="1" i="0" u="none" strike="noStrike" dirty="0">
                          <a:solidFill>
                            <a:srgbClr val="000000"/>
                          </a:solidFill>
                          <a:effectLst/>
                          <a:latin typeface="Calibri" charset="0"/>
                        </a:rPr>
                        <a:t>2011</a:t>
                      </a: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Tasa de ganancia computada en %</a:t>
                      </a:r>
                    </a:p>
                  </a:txBody>
                  <a:tcPr marL="12700" marR="12700" marT="12700" marB="0" anchor="b">
                    <a:lnL>
                      <a:noFill/>
                    </a:lnL>
                    <a:lnR>
                      <a:noFill/>
                    </a:lnR>
                    <a:lnT>
                      <a:noFill/>
                    </a:lnT>
                    <a:lnB>
                      <a:noFill/>
                    </a:lnB>
                  </a:tcPr>
                </a:tc>
                <a:tc>
                  <a:txBody>
                    <a:bodyPr/>
                    <a:lstStyle/>
                    <a:p>
                      <a:pPr algn="r" fontAlgn="b"/>
                      <a:r>
                        <a:rPr lang="cs-CZ" sz="2000" b="1" i="0" u="none" strike="noStrike">
                          <a:solidFill>
                            <a:srgbClr val="000000"/>
                          </a:solidFill>
                          <a:effectLst/>
                          <a:latin typeface="Calibri" charset="0"/>
                        </a:rPr>
                        <a:t>83</a:t>
                      </a:r>
                    </a:p>
                  </a:txBody>
                  <a:tcPr marL="12700" marR="12700" marT="12700" marB="0" anchor="b">
                    <a:lnL>
                      <a:noFill/>
                    </a:lnL>
                    <a:lnR>
                      <a:noFill/>
                    </a:lnR>
                    <a:lnT>
                      <a:noFill/>
                    </a:lnT>
                    <a:lnB>
                      <a:noFill/>
                    </a:lnB>
                  </a:tcPr>
                </a:tc>
                <a:tc>
                  <a:txBody>
                    <a:bodyPr/>
                    <a:lstStyle/>
                    <a:p>
                      <a:pPr algn="r" fontAlgn="b"/>
                      <a:r>
                        <a:rPr lang="es-ES_tradnl" sz="2000" b="1" i="0" u="none" strike="noStrike" dirty="0">
                          <a:solidFill>
                            <a:srgbClr val="000000"/>
                          </a:solidFill>
                          <a:effectLst/>
                          <a:latin typeface="Calibri" charset="0"/>
                        </a:rPr>
                        <a:t>30</a:t>
                      </a:r>
                    </a:p>
                  </a:txBody>
                  <a:tcPr marL="12700" marR="12700" marT="12700" marB="0" anchor="b">
                    <a:lnL>
                      <a:noFill/>
                    </a:lnL>
                    <a:lnR>
                      <a:noFill/>
                    </a:lnR>
                    <a:lnT>
                      <a:noFill/>
                    </a:lnT>
                    <a:lnB>
                      <a:noFill/>
                    </a:lnB>
                  </a:tcPr>
                </a:tc>
              </a:tr>
              <a:tr h="139907">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Capital fijo computado</a:t>
                      </a:r>
                    </a:p>
                  </a:txBody>
                  <a:tcPr marL="12700" marR="12700" marT="12700" marB="0" anchor="b">
                    <a:lnL>
                      <a:noFill/>
                    </a:lnL>
                    <a:lnR>
                      <a:noFill/>
                    </a:lnR>
                    <a:lnT>
                      <a:noFill/>
                    </a:lnT>
                    <a:lnB>
                      <a:noFill/>
                    </a:lnB>
                  </a:tcPr>
                </a:tc>
                <a:tc>
                  <a:txBody>
                    <a:bodyPr/>
                    <a:lstStyle/>
                    <a:p>
                      <a:pPr algn="r" fontAlgn="b"/>
                      <a:r>
                        <a:rPr lang="is-IS" sz="2000" b="1" i="0" u="none" strike="noStrike">
                          <a:solidFill>
                            <a:srgbClr val="000000"/>
                          </a:solidFill>
                          <a:effectLst/>
                          <a:latin typeface="Calibri" charset="0"/>
                        </a:rPr>
                        <a:t>100</a:t>
                      </a:r>
                    </a:p>
                  </a:txBody>
                  <a:tcPr marL="12700" marR="12700" marT="12700" marB="0" anchor="b">
                    <a:lnL>
                      <a:noFill/>
                    </a:lnL>
                    <a:lnR>
                      <a:noFill/>
                    </a:lnR>
                    <a:lnT>
                      <a:noFill/>
                    </a:lnT>
                    <a:lnB>
                      <a:noFill/>
                    </a:lnB>
                  </a:tcPr>
                </a:tc>
                <a:tc>
                  <a:txBody>
                    <a:bodyPr/>
                    <a:lstStyle/>
                    <a:p>
                      <a:pPr algn="r" fontAlgn="b"/>
                      <a:r>
                        <a:rPr lang="is-IS" sz="2000" b="1" i="0" u="none" strike="noStrike" dirty="0">
                          <a:solidFill>
                            <a:srgbClr val="000000"/>
                          </a:solidFill>
                          <a:effectLst/>
                          <a:latin typeface="Calibri" charset="0"/>
                        </a:rPr>
                        <a:t>100</a:t>
                      </a: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Omisiones sobre capital computado</a:t>
                      </a:r>
                    </a:p>
                  </a:txBody>
                  <a:tcPr marL="12700" marR="12700" marT="12700" marB="0" anchor="b">
                    <a:lnL>
                      <a:noFill/>
                    </a:lnL>
                    <a:lnR>
                      <a:noFill/>
                    </a:lnR>
                    <a:lnT>
                      <a:noFill/>
                    </a:lnT>
                    <a:lnB>
                      <a:noFill/>
                    </a:lnB>
                  </a:tcPr>
                </a:tc>
                <a:tc>
                  <a:txBody>
                    <a:bodyPr/>
                    <a:lstStyle/>
                    <a:p>
                      <a:pPr algn="l" fontAlgn="b"/>
                      <a:endParaRPr lang="es-ES_tradnl" sz="20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20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Capital fijo en ganado reproductor y de trabajo</a:t>
                      </a:r>
                    </a:p>
                  </a:txBody>
                  <a:tcPr marL="12700" marR="12700" marT="12700" marB="0" anchor="b">
                    <a:lnL>
                      <a:noFill/>
                    </a:lnL>
                    <a:lnR>
                      <a:noFill/>
                    </a:lnR>
                    <a:lnT>
                      <a:noFill/>
                    </a:lnT>
                    <a:lnB>
                      <a:noFill/>
                    </a:lnB>
                  </a:tcPr>
                </a:tc>
                <a:tc>
                  <a:txBody>
                    <a:bodyPr/>
                    <a:lstStyle/>
                    <a:p>
                      <a:pPr algn="r" fontAlgn="b"/>
                      <a:r>
                        <a:rPr lang="uk-UA" sz="2000" b="1" i="0" u="none" strike="noStrike">
                          <a:solidFill>
                            <a:srgbClr val="000000"/>
                          </a:solidFill>
                          <a:effectLst/>
                          <a:latin typeface="Calibri" charset="0"/>
                        </a:rPr>
                        <a:t>51</a:t>
                      </a:r>
                    </a:p>
                  </a:txBody>
                  <a:tcPr marL="12700" marR="12700" marT="12700" marB="0" anchor="b">
                    <a:lnL>
                      <a:noFill/>
                    </a:lnL>
                    <a:lnR>
                      <a:noFill/>
                    </a:lnR>
                    <a:lnT>
                      <a:noFill/>
                    </a:lnT>
                    <a:lnB>
                      <a:noFill/>
                    </a:lnB>
                  </a:tcPr>
                </a:tc>
                <a:tc>
                  <a:txBody>
                    <a:bodyPr/>
                    <a:lstStyle/>
                    <a:p>
                      <a:pPr algn="r" fontAlgn="b"/>
                      <a:r>
                        <a:rPr lang="is-IS" sz="2000" b="1" i="0" u="none" strike="noStrike" dirty="0">
                          <a:solidFill>
                            <a:srgbClr val="000000"/>
                          </a:solidFill>
                          <a:effectLst/>
                          <a:latin typeface="Calibri" charset="0"/>
                        </a:rPr>
                        <a:t>2</a:t>
                      </a: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Capital circulante</a:t>
                      </a:r>
                    </a:p>
                  </a:txBody>
                  <a:tcPr marL="12700" marR="12700" marT="12700" marB="0" anchor="b">
                    <a:lnL>
                      <a:noFill/>
                    </a:lnL>
                    <a:lnR>
                      <a:noFill/>
                    </a:lnR>
                    <a:lnT>
                      <a:noFill/>
                    </a:lnT>
                    <a:lnB>
                      <a:noFill/>
                    </a:lnB>
                  </a:tcPr>
                </a:tc>
                <a:tc>
                  <a:txBody>
                    <a:bodyPr/>
                    <a:lstStyle/>
                    <a:p>
                      <a:pPr algn="r" fontAlgn="b"/>
                      <a:r>
                        <a:rPr lang="is-IS" sz="2000" b="1" i="0" u="none" strike="noStrike">
                          <a:solidFill>
                            <a:srgbClr val="000000"/>
                          </a:solidFill>
                          <a:effectLst/>
                          <a:latin typeface="Calibri" charset="0"/>
                        </a:rPr>
                        <a:t>22</a:t>
                      </a:r>
                    </a:p>
                  </a:txBody>
                  <a:tcPr marL="12700" marR="12700" marT="12700" marB="0" anchor="b">
                    <a:lnL>
                      <a:noFill/>
                    </a:lnL>
                    <a:lnR>
                      <a:noFill/>
                    </a:lnR>
                    <a:lnT>
                      <a:noFill/>
                    </a:lnT>
                    <a:lnB>
                      <a:noFill/>
                    </a:lnB>
                  </a:tcPr>
                </a:tc>
                <a:tc>
                  <a:txBody>
                    <a:bodyPr/>
                    <a:lstStyle/>
                    <a:p>
                      <a:pPr algn="r" fontAlgn="b"/>
                      <a:r>
                        <a:rPr lang="is-IS" sz="2000" b="1" i="0" u="none" strike="noStrike" dirty="0">
                          <a:solidFill>
                            <a:srgbClr val="000000"/>
                          </a:solidFill>
                          <a:effectLst/>
                          <a:latin typeface="Calibri" charset="0"/>
                        </a:rPr>
                        <a:t>28</a:t>
                      </a: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Sector viviendas incluido en PIB</a:t>
                      </a:r>
                    </a:p>
                  </a:txBody>
                  <a:tcPr marL="12700" marR="12700" marT="12700" marB="0" anchor="b">
                    <a:lnL>
                      <a:noFill/>
                    </a:lnL>
                    <a:lnR>
                      <a:noFill/>
                    </a:lnR>
                    <a:lnT>
                      <a:noFill/>
                    </a:lnT>
                    <a:lnB>
                      <a:noFill/>
                    </a:lnB>
                  </a:tcPr>
                </a:tc>
                <a:tc>
                  <a:txBody>
                    <a:bodyPr/>
                    <a:lstStyle/>
                    <a:p>
                      <a:pPr algn="r" fontAlgn="b"/>
                      <a:r>
                        <a:rPr lang="es-ES_tradnl" sz="2000" b="1" i="0" u="none" strike="noStrike">
                          <a:solidFill>
                            <a:srgbClr val="000000"/>
                          </a:solidFill>
                          <a:effectLst/>
                          <a:latin typeface="Calibri" charset="0"/>
                        </a:rPr>
                        <a:t>59</a:t>
                      </a:r>
                    </a:p>
                  </a:txBody>
                  <a:tcPr marL="12700" marR="12700" marT="12700" marB="0" anchor="b">
                    <a:lnL>
                      <a:noFill/>
                    </a:lnL>
                    <a:lnR>
                      <a:noFill/>
                    </a:lnR>
                    <a:lnT>
                      <a:noFill/>
                    </a:lnT>
                    <a:lnB>
                      <a:noFill/>
                    </a:lnB>
                  </a:tcPr>
                </a:tc>
                <a:tc>
                  <a:txBody>
                    <a:bodyPr/>
                    <a:lstStyle/>
                    <a:p>
                      <a:pPr algn="r" fontAlgn="b"/>
                      <a:r>
                        <a:rPr lang="es-ES_tradnl" sz="2000" b="1" i="0" u="none" strike="noStrike" dirty="0">
                          <a:solidFill>
                            <a:srgbClr val="000000"/>
                          </a:solidFill>
                          <a:effectLst/>
                          <a:latin typeface="Calibri" charset="0"/>
                        </a:rPr>
                        <a:t>16</a:t>
                      </a:r>
                    </a:p>
                  </a:txBody>
                  <a:tcPr marL="12700" marR="12700" marT="12700" marB="0" anchor="b">
                    <a:lnL>
                      <a:noFill/>
                    </a:lnL>
                    <a:lnR>
                      <a:noFill/>
                    </a:lnR>
                    <a:lnT>
                      <a:noFill/>
                    </a:lnT>
                    <a:lnB>
                      <a:noFill/>
                    </a:lnB>
                  </a:tcPr>
                </a:tc>
              </a:tr>
              <a:tr h="137314">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Efecto equivalente por </a:t>
                      </a:r>
                      <a:r>
                        <a:rPr lang="es-ES_tradnl" sz="2000" b="1" i="0" u="none" strike="noStrike" dirty="0" smtClean="0">
                          <a:solidFill>
                            <a:srgbClr val="000000"/>
                          </a:solidFill>
                          <a:effectLst/>
                          <a:latin typeface="Calibri" charset="0"/>
                        </a:rPr>
                        <a:t>tratamiento </a:t>
                      </a:r>
                      <a:r>
                        <a:rPr lang="es-ES_tradnl" sz="2000" b="1" i="0" u="none" strike="noStrike" dirty="0">
                          <a:solidFill>
                            <a:srgbClr val="000000"/>
                          </a:solidFill>
                          <a:effectLst/>
                          <a:latin typeface="Calibri" charset="0"/>
                        </a:rPr>
                        <a:t>trabajo cuentapropista y familiar</a:t>
                      </a:r>
                    </a:p>
                  </a:txBody>
                  <a:tcPr marL="12700" marR="12700" marT="12700" marB="0" anchor="b">
                    <a:lnL>
                      <a:noFill/>
                    </a:lnL>
                    <a:lnR>
                      <a:noFill/>
                    </a:lnR>
                    <a:lnT>
                      <a:noFill/>
                    </a:lnT>
                    <a:lnB>
                      <a:noFill/>
                    </a:lnB>
                  </a:tcPr>
                </a:tc>
                <a:tc>
                  <a:txBody>
                    <a:bodyPr/>
                    <a:lstStyle/>
                    <a:p>
                      <a:pPr algn="r" fontAlgn="b"/>
                      <a:r>
                        <a:rPr lang="es-ES_tradnl" sz="2000" b="1" i="0" u="none" strike="noStrike">
                          <a:solidFill>
                            <a:srgbClr val="000000"/>
                          </a:solidFill>
                          <a:effectLst/>
                          <a:latin typeface="Calibri" charset="0"/>
                        </a:rPr>
                        <a:t>9</a:t>
                      </a:r>
                    </a:p>
                  </a:txBody>
                  <a:tcPr marL="12700" marR="12700" marT="12700" marB="0" anchor="b">
                    <a:lnL>
                      <a:noFill/>
                    </a:lnL>
                    <a:lnR>
                      <a:noFill/>
                    </a:lnR>
                    <a:lnT>
                      <a:noFill/>
                    </a:lnT>
                    <a:lnB>
                      <a:noFill/>
                    </a:lnB>
                  </a:tcPr>
                </a:tc>
                <a:tc>
                  <a:txBody>
                    <a:bodyPr/>
                    <a:lstStyle/>
                    <a:p>
                      <a:pPr algn="r" fontAlgn="b"/>
                      <a:r>
                        <a:rPr lang="es-ES_tradnl" sz="2000" b="1" i="0" u="none" strike="noStrike" dirty="0">
                          <a:solidFill>
                            <a:srgbClr val="000000"/>
                          </a:solidFill>
                          <a:effectLst/>
                          <a:latin typeface="Calibri" charset="0"/>
                        </a:rPr>
                        <a:t>5</a:t>
                      </a:r>
                    </a:p>
                  </a:txBody>
                  <a:tcPr marL="12700" marR="12700" marT="12700" marB="0" anchor="b">
                    <a:lnL>
                      <a:noFill/>
                    </a:lnL>
                    <a:lnR>
                      <a:noFill/>
                    </a:lnR>
                    <a:lnT>
                      <a:noFill/>
                    </a:lnT>
                    <a:lnB>
                      <a:noFill/>
                    </a:lnB>
                  </a:tcPr>
                </a:tc>
              </a:tr>
              <a:tr h="292764">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18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18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Efecto equivalente a sobreestimación del PIB respecto de la IIBF</a:t>
                      </a:r>
                    </a:p>
                  </a:txBody>
                  <a:tcPr marL="12700" marR="12700" marT="12700" marB="0" anchor="b">
                    <a:lnL>
                      <a:noFill/>
                    </a:lnL>
                    <a:lnR>
                      <a:noFill/>
                    </a:lnR>
                    <a:lnT>
                      <a:noFill/>
                    </a:lnT>
                    <a:lnB>
                      <a:noFill/>
                    </a:lnB>
                  </a:tcPr>
                </a:tc>
                <a:tc>
                  <a:txBody>
                    <a:bodyPr/>
                    <a:lstStyle/>
                    <a:p>
                      <a:pPr algn="r" fontAlgn="b"/>
                      <a:r>
                        <a:rPr lang="is-IS" sz="2000" b="1" i="0" u="none" strike="noStrike">
                          <a:solidFill>
                            <a:srgbClr val="000000"/>
                          </a:solidFill>
                          <a:effectLst/>
                          <a:latin typeface="Calibri" charset="0"/>
                        </a:rPr>
                        <a:t>23</a:t>
                      </a:r>
                    </a:p>
                  </a:txBody>
                  <a:tcPr marL="12700" marR="12700" marT="12700" marB="0" anchor="b">
                    <a:lnL>
                      <a:noFill/>
                    </a:lnL>
                    <a:lnR>
                      <a:noFill/>
                    </a:lnR>
                    <a:lnT>
                      <a:noFill/>
                    </a:lnT>
                    <a:lnB>
                      <a:noFill/>
                    </a:lnB>
                  </a:tcPr>
                </a:tc>
                <a:tc>
                  <a:txBody>
                    <a:bodyPr/>
                    <a:lstStyle/>
                    <a:p>
                      <a:pPr algn="l" fontAlgn="b"/>
                      <a:endParaRPr lang="es-ES_tradnl" sz="20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292764">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18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18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Capital equivalente adelantado</a:t>
                      </a:r>
                    </a:p>
                  </a:txBody>
                  <a:tcPr marL="12700" marR="12700" marT="12700" marB="0" anchor="b">
                    <a:lnL>
                      <a:noFill/>
                    </a:lnL>
                    <a:lnR>
                      <a:noFill/>
                    </a:lnR>
                    <a:lnT>
                      <a:noFill/>
                    </a:lnT>
                    <a:lnB>
                      <a:noFill/>
                    </a:lnB>
                  </a:tcPr>
                </a:tc>
                <a:tc>
                  <a:txBody>
                    <a:bodyPr/>
                    <a:lstStyle/>
                    <a:p>
                      <a:pPr algn="r" fontAlgn="b"/>
                      <a:r>
                        <a:rPr lang="is-IS" sz="2000" b="1" i="0" u="none" strike="noStrike">
                          <a:solidFill>
                            <a:srgbClr val="000000"/>
                          </a:solidFill>
                          <a:effectLst/>
                          <a:latin typeface="Calibri" charset="0"/>
                        </a:rPr>
                        <a:t>264</a:t>
                      </a:r>
                    </a:p>
                  </a:txBody>
                  <a:tcPr marL="12700" marR="12700" marT="12700" marB="0" anchor="b">
                    <a:lnL>
                      <a:noFill/>
                    </a:lnL>
                    <a:lnR>
                      <a:noFill/>
                    </a:lnR>
                    <a:lnT>
                      <a:noFill/>
                    </a:lnT>
                    <a:lnB>
                      <a:noFill/>
                    </a:lnB>
                  </a:tcPr>
                </a:tc>
                <a:tc>
                  <a:txBody>
                    <a:bodyPr/>
                    <a:lstStyle/>
                    <a:p>
                      <a:pPr algn="r" fontAlgn="b"/>
                      <a:r>
                        <a:rPr lang="uk-UA" sz="2000" b="1" i="0" u="none" strike="noStrike" dirty="0">
                          <a:solidFill>
                            <a:srgbClr val="000000"/>
                          </a:solidFill>
                          <a:effectLst/>
                          <a:latin typeface="Calibri" charset="0"/>
                        </a:rPr>
                        <a:t>151</a:t>
                      </a:r>
                    </a:p>
                  </a:txBody>
                  <a:tcPr marL="12700" marR="12700" marT="12700" marB="0" anchor="b">
                    <a:lnL>
                      <a:noFill/>
                    </a:lnL>
                    <a:lnR>
                      <a:noFill/>
                    </a:lnR>
                    <a:lnT>
                      <a:noFill/>
                    </a:lnT>
                    <a:lnB>
                      <a:noFill/>
                    </a:lnB>
                  </a:tcPr>
                </a:tc>
              </a:tr>
              <a:tr h="137314">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a:solidFill>
                          <a:srgbClr val="000000"/>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s-ES_tradnl" sz="800" b="1"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323853">
                <a:tc>
                  <a:txBody>
                    <a:bodyPr/>
                    <a:lstStyle/>
                    <a:p>
                      <a:pPr algn="l" fontAlgn="b"/>
                      <a:r>
                        <a:rPr lang="es-ES_tradnl" sz="2000" b="1" i="0" u="none" strike="noStrike" dirty="0">
                          <a:solidFill>
                            <a:srgbClr val="000000"/>
                          </a:solidFill>
                          <a:effectLst/>
                          <a:latin typeface="Calibri" charset="0"/>
                        </a:rPr>
                        <a:t>Tasa de ganancia sobre capital adelantado en %</a:t>
                      </a:r>
                    </a:p>
                  </a:txBody>
                  <a:tcPr marL="12700" marR="12700" marT="12700" marB="0" anchor="b">
                    <a:lnL>
                      <a:noFill/>
                    </a:lnL>
                    <a:lnR>
                      <a:noFill/>
                    </a:lnR>
                    <a:lnT>
                      <a:noFill/>
                    </a:lnT>
                    <a:lnB>
                      <a:noFill/>
                    </a:lnB>
                  </a:tcPr>
                </a:tc>
                <a:tc>
                  <a:txBody>
                    <a:bodyPr/>
                    <a:lstStyle/>
                    <a:p>
                      <a:pPr algn="r" fontAlgn="b"/>
                      <a:r>
                        <a:rPr lang="es-ES_tradnl" sz="2000" b="1" i="0" u="none" strike="noStrike" dirty="0">
                          <a:solidFill>
                            <a:srgbClr val="000000"/>
                          </a:solidFill>
                          <a:effectLst/>
                          <a:latin typeface="Calibri" charset="0"/>
                        </a:rPr>
                        <a:t>31</a:t>
                      </a:r>
                    </a:p>
                  </a:txBody>
                  <a:tcPr marL="12700" marR="12700" marT="12700" marB="0" anchor="b">
                    <a:lnL>
                      <a:noFill/>
                    </a:lnL>
                    <a:lnR>
                      <a:noFill/>
                    </a:lnR>
                    <a:lnT>
                      <a:noFill/>
                    </a:lnT>
                    <a:lnB>
                      <a:noFill/>
                    </a:lnB>
                  </a:tcPr>
                </a:tc>
                <a:tc>
                  <a:txBody>
                    <a:bodyPr/>
                    <a:lstStyle/>
                    <a:p>
                      <a:pPr algn="r" fontAlgn="b"/>
                      <a:r>
                        <a:rPr lang="is-IS" sz="2000" b="1" i="0" u="none" strike="noStrike" dirty="0">
                          <a:solidFill>
                            <a:srgbClr val="000000"/>
                          </a:solidFill>
                          <a:effectLst/>
                          <a:latin typeface="Calibri" charset="0"/>
                        </a:rPr>
                        <a:t>20</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8364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sz="2800" dirty="0" smtClean="0"/>
              <a:t>EEUU: Tasa de ganancia concreta del capital social 1929-2015</a:t>
            </a:r>
            <a:r>
              <a:rPr lang="es-ES_tradnl" dirty="0" smtClean="0"/>
              <a:t/>
            </a:r>
            <a:br>
              <a:rPr lang="es-ES_tradnl" dirty="0" smtClean="0"/>
            </a:br>
            <a:r>
              <a:rPr lang="es-ES_tradnl" sz="2400" b="1" dirty="0" smtClean="0"/>
              <a:t>Base: % sobre s</a:t>
            </a:r>
            <a:r>
              <a:rPr lang="es-ES" sz="2400" b="1" dirty="0" err="1" smtClean="0"/>
              <a:t>ólo</a:t>
            </a:r>
            <a:r>
              <a:rPr lang="es-ES" sz="2400" b="1" dirty="0" smtClean="0"/>
              <a:t> capital fijo</a:t>
            </a:r>
            <a:endParaRPr lang="es-ES_tradnl" sz="2400" b="1" dirty="0"/>
          </a:p>
        </p:txBody>
      </p:sp>
      <p:graphicFrame>
        <p:nvGraphicFramePr>
          <p:cNvPr id="6" name="Chart 14"/>
          <p:cNvGraphicFramePr>
            <a:graphicFrameLocks noGrp="1"/>
          </p:cNvGraphicFramePr>
          <p:nvPr>
            <p:ph idx="1"/>
            <p:extLst>
              <p:ext uri="{D42A27DB-BD31-4B8C-83A1-F6EECF244321}">
                <p14:modId xmlns:p14="http://schemas.microsoft.com/office/powerpoint/2010/main" val="15704944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81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sz="2800" dirty="0" smtClean="0"/>
              <a:t>EEUU: Tasa de ganancia concreta del capital social 1929-2015</a:t>
            </a:r>
            <a:r>
              <a:rPr lang="es-ES_tradnl" dirty="0" smtClean="0"/>
              <a:t/>
            </a:r>
            <a:br>
              <a:rPr lang="es-ES_tradnl" dirty="0" smtClean="0"/>
            </a:br>
            <a:r>
              <a:rPr lang="es-ES_tradnl" sz="2400" b="1" dirty="0" smtClean="0"/>
              <a:t>Base:</a:t>
            </a:r>
            <a:r>
              <a:rPr lang="es-ES" sz="2400" b="1" dirty="0" smtClean="0"/>
              <a:t> % sobre capital fijo + inventarios</a:t>
            </a:r>
            <a:endParaRPr lang="es-ES_tradnl" sz="2400" b="1" dirty="0"/>
          </a:p>
        </p:txBody>
      </p:sp>
      <p:graphicFrame>
        <p:nvGraphicFramePr>
          <p:cNvPr id="8" name="Chart 14"/>
          <p:cNvGraphicFramePr>
            <a:graphicFrameLocks noGrp="1"/>
          </p:cNvGraphicFramePr>
          <p:nvPr>
            <p:ph idx="1"/>
            <p:extLst>
              <p:ext uri="{D42A27DB-BD31-4B8C-83A1-F6EECF244321}">
                <p14:modId xmlns:p14="http://schemas.microsoft.com/office/powerpoint/2010/main" val="179058890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532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a:t>Sector agrario 1882-2016</a:t>
            </a:r>
            <a:r>
              <a:rPr lang="es-ES_tradnl" sz="2400" dirty="0"/>
              <a:t/>
            </a:r>
            <a:br>
              <a:rPr lang="es-ES_tradnl" sz="2400" dirty="0"/>
            </a:br>
            <a:r>
              <a:rPr lang="es-ES_tradnl" sz="2400" b="1" dirty="0"/>
              <a:t>PIB a precios </a:t>
            </a:r>
            <a:r>
              <a:rPr lang="es-ES_tradnl" sz="2400" b="1" dirty="0" smtClean="0"/>
              <a:t>constantes: Volumen </a:t>
            </a:r>
            <a:r>
              <a:rPr lang="es-ES" sz="2400" b="1" dirty="0" smtClean="0"/>
              <a:t>físico</a:t>
            </a:r>
            <a:r>
              <a:rPr lang="es-ES_tradnl" sz="2400" dirty="0"/>
              <a:t/>
            </a:r>
            <a:br>
              <a:rPr lang="es-ES_tradnl" sz="2400" dirty="0"/>
            </a:br>
            <a:r>
              <a:rPr lang="es-ES_tradnl" sz="2400" dirty="0"/>
              <a:t> (millones de $ de 2004)</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0970503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205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sz="2800" dirty="0" smtClean="0"/>
              <a:t>EEUU: Tasa de ganancia concreta del capital social 1929-2015</a:t>
            </a:r>
            <a:r>
              <a:rPr lang="es-ES_tradnl" dirty="0" smtClean="0"/>
              <a:t/>
            </a:r>
            <a:br>
              <a:rPr lang="es-ES_tradnl" dirty="0" smtClean="0"/>
            </a:br>
            <a:r>
              <a:rPr lang="es-ES_tradnl" sz="2400" b="1" dirty="0" smtClean="0"/>
              <a:t>Base: % sobre </a:t>
            </a:r>
            <a:r>
              <a:rPr lang="es-ES" sz="2400" b="1" dirty="0" smtClean="0"/>
              <a:t>capital total</a:t>
            </a:r>
            <a:endParaRPr lang="es-ES_tradnl" sz="2400" b="1" dirty="0"/>
          </a:p>
        </p:txBody>
      </p:sp>
      <p:graphicFrame>
        <p:nvGraphicFramePr>
          <p:cNvPr id="5" name="Chart 14"/>
          <p:cNvGraphicFramePr>
            <a:graphicFrameLocks noGrp="1"/>
          </p:cNvGraphicFramePr>
          <p:nvPr>
            <p:ph idx="1"/>
            <p:extLst>
              <p:ext uri="{D42A27DB-BD31-4B8C-83A1-F6EECF244321}">
                <p14:modId xmlns:p14="http://schemas.microsoft.com/office/powerpoint/2010/main" val="155719215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989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pPr algn="ctr"/>
            <a:r>
              <a:rPr lang="es-ES" altLang="es-ES_tradnl" sz="3200" b="1" dirty="0" smtClean="0"/>
              <a:t>La tasa general de ganancia y su tendencia</a:t>
            </a:r>
            <a:r>
              <a:rPr lang="es-ES" altLang="es-ES_tradnl" sz="3200" dirty="0" smtClean="0"/>
              <a:t/>
            </a:r>
            <a:br>
              <a:rPr lang="es-ES" altLang="es-ES_tradnl" sz="3200" dirty="0" smtClean="0"/>
            </a:br>
            <a:r>
              <a:rPr lang="es-ES" altLang="es-ES_tradnl" sz="3200" dirty="0" smtClean="0"/>
              <a:t>Las relaciones del capital productivo</a:t>
            </a:r>
            <a:br>
              <a:rPr lang="es-ES" altLang="es-ES_tradnl" sz="3200" dirty="0" smtClean="0"/>
            </a:br>
            <a:endParaRPr lang="es-ES" altLang="es-ES_tradnl" sz="3200" dirty="0"/>
          </a:p>
        </p:txBody>
      </p:sp>
      <p:sp>
        <p:nvSpPr>
          <p:cNvPr id="3075" name="Rectangle 3"/>
          <p:cNvSpPr>
            <a:spLocks noGrp="1" noChangeArrowheads="1"/>
          </p:cNvSpPr>
          <p:nvPr>
            <p:ph type="body" sz="half" idx="1"/>
          </p:nvPr>
        </p:nvSpPr>
        <p:spPr/>
        <p:txBody>
          <a:bodyPr/>
          <a:lstStyle/>
          <a:p>
            <a:pPr>
              <a:buFontTx/>
              <a:buNone/>
            </a:pPr>
            <a:endParaRPr lang="es-ES" altLang="es-ES_tradnl"/>
          </a:p>
          <a:p>
            <a:r>
              <a:rPr lang="es-ES" altLang="es-ES_tradnl" sz="2400"/>
              <a:t>Tasa de plusvalía: </a:t>
            </a:r>
          </a:p>
          <a:p>
            <a:endParaRPr lang="es-ES" altLang="es-ES_tradnl"/>
          </a:p>
          <a:p>
            <a:r>
              <a:rPr lang="es-ES" altLang="es-ES_tradnl" sz="2400"/>
              <a:t>Composición técnica</a:t>
            </a:r>
          </a:p>
          <a:p>
            <a:endParaRPr lang="es-ES" altLang="es-ES_tradnl" sz="2400"/>
          </a:p>
          <a:p>
            <a:r>
              <a:rPr lang="es-ES" altLang="es-ES_tradnl" sz="2400"/>
              <a:t>Composición orgánica:</a:t>
            </a:r>
          </a:p>
          <a:p>
            <a:endParaRPr lang="es-ES" altLang="es-ES_tradnl" sz="2400"/>
          </a:p>
          <a:p>
            <a:endParaRPr lang="es-ES" altLang="es-ES_tradnl" sz="2400"/>
          </a:p>
          <a:p>
            <a:r>
              <a:rPr lang="es-ES" altLang="es-ES_tradnl" sz="2400"/>
              <a:t>Tasa de ganancia:</a:t>
            </a:r>
          </a:p>
        </p:txBody>
      </p:sp>
      <p:graphicFrame>
        <p:nvGraphicFramePr>
          <p:cNvPr id="3093" name="Object 21"/>
          <p:cNvGraphicFramePr>
            <a:graphicFrameLocks noGrp="1" noChangeAspect="1"/>
          </p:cNvGraphicFramePr>
          <p:nvPr>
            <p:ph sz="quarter" idx="2"/>
          </p:nvPr>
        </p:nvGraphicFramePr>
        <p:xfrm>
          <a:off x="5735639" y="1844676"/>
          <a:ext cx="1144587" cy="989013"/>
        </p:xfrm>
        <a:graphic>
          <a:graphicData uri="http://schemas.openxmlformats.org/presentationml/2006/ole">
            <mc:AlternateContent xmlns:mc="http://schemas.openxmlformats.org/markup-compatibility/2006">
              <mc:Choice xmlns:v="urn:schemas-microsoft-com:vml" Requires="v">
                <p:oleObj spid="_x0000_s3275" name="Ecuación" r:id="rId3" imgW="1144010" imgH="989034" progId="Equation.3">
                  <p:embed/>
                </p:oleObj>
              </mc:Choice>
              <mc:Fallback>
                <p:oleObj name="Ecuación" r:id="rId3" imgW="1144010" imgH="989034"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9" y="1844676"/>
                        <a:ext cx="1144587"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7"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s-ES_tradnl"/>
          </a:p>
        </p:txBody>
      </p:sp>
      <p:sp>
        <p:nvSpPr>
          <p:cNvPr id="307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s-ES_tradnl"/>
          </a:p>
        </p:txBody>
      </p:sp>
      <p:sp>
        <p:nvSpPr>
          <p:cNvPr id="3085" name="Line 13"/>
          <p:cNvSpPr>
            <a:spLocks noChangeShapeType="1"/>
          </p:cNvSpPr>
          <p:nvPr/>
        </p:nvSpPr>
        <p:spPr bwMode="auto">
          <a:xfrm>
            <a:off x="3719513" y="3573463"/>
            <a:ext cx="0" cy="360362"/>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_tradnl"/>
          </a:p>
        </p:txBody>
      </p:sp>
      <p:graphicFrame>
        <p:nvGraphicFramePr>
          <p:cNvPr id="3094" name="Object 22"/>
          <p:cNvGraphicFramePr>
            <a:graphicFrameLocks noGrp="1" noChangeAspect="1"/>
          </p:cNvGraphicFramePr>
          <p:nvPr>
            <p:ph sz="quarter" idx="3"/>
          </p:nvPr>
        </p:nvGraphicFramePr>
        <p:xfrm>
          <a:off x="5808664" y="3716338"/>
          <a:ext cx="1220787" cy="989012"/>
        </p:xfrm>
        <a:graphic>
          <a:graphicData uri="http://schemas.openxmlformats.org/presentationml/2006/ole">
            <mc:AlternateContent xmlns:mc="http://schemas.openxmlformats.org/markup-compatibility/2006">
              <mc:Choice xmlns:v="urn:schemas-microsoft-com:vml" Requires="v">
                <p:oleObj spid="_x0000_s3276" name="Ecuación" r:id="rId5" imgW="1220013" imgH="988312" progId="Equation.3">
                  <p:embed/>
                </p:oleObj>
              </mc:Choice>
              <mc:Fallback>
                <p:oleObj name="Ecuación" r:id="rId5" imgW="1220013" imgH="9883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8664" y="3716338"/>
                        <a:ext cx="1220787"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98" name="Object 26"/>
          <p:cNvGraphicFramePr>
            <a:graphicFrameLocks noChangeAspect="1"/>
          </p:cNvGraphicFramePr>
          <p:nvPr/>
        </p:nvGraphicFramePr>
        <p:xfrm>
          <a:off x="5808664" y="5013326"/>
          <a:ext cx="1601787" cy="989013"/>
        </p:xfrm>
        <a:graphic>
          <a:graphicData uri="http://schemas.openxmlformats.org/presentationml/2006/ole">
            <mc:AlternateContent xmlns:mc="http://schemas.openxmlformats.org/markup-compatibility/2006">
              <mc:Choice xmlns:v="urn:schemas-microsoft-com:vml" Requires="v">
                <p:oleObj spid="_x0000_s3277" name="Ecuación" r:id="rId7" imgW="1601469" imgH="988312" progId="Equation.3">
                  <p:embed/>
                </p:oleObj>
              </mc:Choice>
              <mc:Fallback>
                <p:oleObj name="Ecuación" r:id="rId7" imgW="1601469" imgH="9883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664" y="5013326"/>
                        <a:ext cx="1601787"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s-ES" altLang="es-ES_tradnl" sz="2800" b="1" dirty="0" smtClean="0"/>
              <a:t>La tasa general de ganancia y su tendencia</a:t>
            </a:r>
            <a:r>
              <a:rPr lang="es-ES" altLang="es-ES_tradnl" sz="3600" dirty="0" smtClean="0"/>
              <a:t/>
            </a:r>
            <a:br>
              <a:rPr lang="es-ES" altLang="es-ES_tradnl" sz="3600" dirty="0" smtClean="0"/>
            </a:br>
            <a:r>
              <a:rPr lang="es-ES" altLang="es-ES_tradnl" sz="2800" dirty="0" smtClean="0"/>
              <a:t>Las relaciones del capital en su expresión concreta en la circulación</a:t>
            </a:r>
            <a:endParaRPr lang="es-ES" altLang="es-ES_tradnl" sz="2800" dirty="0"/>
          </a:p>
        </p:txBody>
      </p:sp>
      <p:sp>
        <p:nvSpPr>
          <p:cNvPr id="30723" name="Rectangle 3"/>
          <p:cNvSpPr>
            <a:spLocks noGrp="1" noChangeArrowheads="1"/>
          </p:cNvSpPr>
          <p:nvPr>
            <p:ph type="body" sz="half" idx="1"/>
          </p:nvPr>
        </p:nvSpPr>
        <p:spPr>
          <a:xfrm>
            <a:off x="1981200" y="1600201"/>
            <a:ext cx="8147050" cy="4525963"/>
          </a:xfrm>
        </p:spPr>
        <p:txBody>
          <a:bodyPr/>
          <a:lstStyle/>
          <a:p>
            <a:endParaRPr lang="es-ES" altLang="es-ES_tradnl" sz="2400" dirty="0"/>
          </a:p>
          <a:p>
            <a:r>
              <a:rPr lang="es-ES" altLang="es-ES_tradnl" sz="2400" dirty="0"/>
              <a:t>Tasa de plusvalía:</a:t>
            </a:r>
          </a:p>
          <a:p>
            <a:endParaRPr lang="es-ES" altLang="es-ES_tradnl" sz="2400" dirty="0"/>
          </a:p>
          <a:p>
            <a:endParaRPr lang="es-ES" altLang="es-ES_tradnl" sz="1400" dirty="0"/>
          </a:p>
          <a:p>
            <a:endParaRPr lang="es-ES" altLang="es-ES_tradnl" sz="1400" dirty="0"/>
          </a:p>
          <a:p>
            <a:r>
              <a:rPr lang="es-ES" altLang="es-ES_tradnl" sz="2400" dirty="0"/>
              <a:t>Composición orgánica:</a:t>
            </a:r>
          </a:p>
          <a:p>
            <a:endParaRPr lang="es-ES" altLang="es-ES_tradnl" sz="2400" dirty="0"/>
          </a:p>
          <a:p>
            <a:endParaRPr lang="es-ES" altLang="es-ES_tradnl" sz="1400" dirty="0"/>
          </a:p>
          <a:p>
            <a:endParaRPr lang="es-ES" altLang="es-ES_tradnl" sz="1400" dirty="0"/>
          </a:p>
          <a:p>
            <a:r>
              <a:rPr lang="es-ES" altLang="es-ES_tradnl" sz="2400" dirty="0"/>
              <a:t>Tasa media de ganancia concreta: </a:t>
            </a:r>
          </a:p>
        </p:txBody>
      </p:sp>
      <p:graphicFrame>
        <p:nvGraphicFramePr>
          <p:cNvPr id="30724" name="Object 4"/>
          <p:cNvGraphicFramePr>
            <a:graphicFrameLocks noGrp="1" noChangeAspect="1"/>
          </p:cNvGraphicFramePr>
          <p:nvPr>
            <p:ph sz="quarter" idx="2"/>
            <p:extLst>
              <p:ext uri="{D42A27DB-BD31-4B8C-83A1-F6EECF244321}">
                <p14:modId xmlns:p14="http://schemas.microsoft.com/office/powerpoint/2010/main" val="1278161703"/>
              </p:ext>
            </p:extLst>
          </p:nvPr>
        </p:nvGraphicFramePr>
        <p:xfrm>
          <a:off x="5375276" y="1773238"/>
          <a:ext cx="2697163" cy="1084262"/>
        </p:xfrm>
        <a:graphic>
          <a:graphicData uri="http://schemas.openxmlformats.org/presentationml/2006/ole">
            <mc:AlternateContent xmlns:mc="http://schemas.openxmlformats.org/markup-compatibility/2006">
              <mc:Choice xmlns:v="urn:schemas-microsoft-com:vml" Requires="v">
                <p:oleObj spid="_x0000_s9419" name="Ecuación" r:id="rId3" imgW="2697212" imgH="1083537" progId="Equation.3">
                  <p:embed/>
                </p:oleObj>
              </mc:Choice>
              <mc:Fallback>
                <p:oleObj name="Ecuación" r:id="rId3" imgW="2697212" imgH="108353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6" y="1773238"/>
                        <a:ext cx="2697163"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6" name="Object 6"/>
          <p:cNvGraphicFramePr>
            <a:graphicFrameLocks noGrp="1" noChangeAspect="1"/>
          </p:cNvGraphicFramePr>
          <p:nvPr>
            <p:ph sz="quarter" idx="3"/>
          </p:nvPr>
        </p:nvGraphicFramePr>
        <p:xfrm>
          <a:off x="6024564" y="3284538"/>
          <a:ext cx="1798637" cy="1084262"/>
        </p:xfrm>
        <a:graphic>
          <a:graphicData uri="http://schemas.openxmlformats.org/presentationml/2006/ole">
            <mc:AlternateContent xmlns:mc="http://schemas.openxmlformats.org/markup-compatibility/2006">
              <mc:Choice xmlns:v="urn:schemas-microsoft-com:vml" Requires="v">
                <p:oleObj spid="_x0000_s9420" name="Ecuación" r:id="rId5" imgW="1798501" imgH="1083537" progId="Equation.3">
                  <p:embed/>
                </p:oleObj>
              </mc:Choice>
              <mc:Fallback>
                <p:oleObj name="Ecuación" r:id="rId5" imgW="1798501" imgH="108353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4" y="3284538"/>
                        <a:ext cx="1798637"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30" name="Object 10"/>
          <p:cNvGraphicFramePr>
            <a:graphicFrameLocks noChangeAspect="1"/>
          </p:cNvGraphicFramePr>
          <p:nvPr/>
        </p:nvGraphicFramePr>
        <p:xfrm>
          <a:off x="7175500" y="4508501"/>
          <a:ext cx="3087688" cy="1116013"/>
        </p:xfrm>
        <a:graphic>
          <a:graphicData uri="http://schemas.openxmlformats.org/presentationml/2006/ole">
            <mc:AlternateContent xmlns:mc="http://schemas.openxmlformats.org/markup-compatibility/2006">
              <mc:Choice xmlns:v="urn:schemas-microsoft-com:vml" Requires="v">
                <p:oleObj spid="_x0000_s9421" name="Ecuación" r:id="rId7" imgW="3088033" imgH="1115278" progId="Equation.3">
                  <p:embed/>
                </p:oleObj>
              </mc:Choice>
              <mc:Fallback>
                <p:oleObj name="Ecuación" r:id="rId7" imgW="3088033" imgH="111527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0" y="4508501"/>
                        <a:ext cx="308768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CuadroTexto 4"/>
          <p:cNvSpPr txBox="1"/>
          <p:nvPr/>
        </p:nvSpPr>
        <p:spPr>
          <a:xfrm>
            <a:off x="6380923" y="1792149"/>
            <a:ext cx="542960" cy="523220"/>
          </a:xfrm>
          <a:prstGeom prst="rect">
            <a:avLst/>
          </a:prstGeom>
          <a:noFill/>
        </p:spPr>
        <p:txBody>
          <a:bodyPr wrap="square" rtlCol="0">
            <a:spAutoFit/>
          </a:bodyPr>
          <a:lstStyle/>
          <a:p>
            <a:r>
              <a:rPr lang="es-ES_tradnl" sz="2800" dirty="0" smtClean="0">
                <a:latin typeface="Times New Roman" charset="0"/>
                <a:ea typeface="Times New Roman" charset="0"/>
                <a:cs typeface="Times New Roman" charset="0"/>
              </a:rPr>
              <a:t>+</a:t>
            </a:r>
            <a:endParaRPr lang="es-ES_tradnl" sz="2800" dirty="0">
              <a:latin typeface="Times New Roman" charset="0"/>
              <a:ea typeface="Times New Roman" charset="0"/>
              <a:cs typeface="Times New Roman" charset="0"/>
            </a:endParaRPr>
          </a:p>
        </p:txBody>
      </p:sp>
      <p:sp>
        <p:nvSpPr>
          <p:cNvPr id="13" name="CuadroTexto 12"/>
          <p:cNvSpPr txBox="1"/>
          <p:nvPr/>
        </p:nvSpPr>
        <p:spPr>
          <a:xfrm>
            <a:off x="7175499" y="1773238"/>
            <a:ext cx="647701" cy="523220"/>
          </a:xfrm>
          <a:prstGeom prst="rect">
            <a:avLst/>
          </a:prstGeom>
          <a:noFill/>
        </p:spPr>
        <p:txBody>
          <a:bodyPr wrap="square" rtlCol="0">
            <a:spAutoFit/>
          </a:bodyPr>
          <a:lstStyle/>
          <a:p>
            <a:r>
              <a:rPr lang="es-ES_tradnl" sz="2800" dirty="0" smtClean="0">
                <a:latin typeface="Times New Roman" charset="0"/>
                <a:ea typeface="Times New Roman" charset="0"/>
                <a:cs typeface="Times New Roman" charset="0"/>
              </a:rPr>
              <a:t>+</a:t>
            </a:r>
            <a:endParaRPr lang="es-ES_tradnl" sz="2800" dirty="0">
              <a:latin typeface="Times New Roman" charset="0"/>
              <a:ea typeface="Times New Roman" charset="0"/>
              <a:cs typeface="Times New Roman" charset="0"/>
            </a:endParaRPr>
          </a:p>
        </p:txBody>
      </p:sp>
      <p:sp>
        <p:nvSpPr>
          <p:cNvPr id="14" name="CuadroTexto 13"/>
          <p:cNvSpPr txBox="1"/>
          <p:nvPr/>
        </p:nvSpPr>
        <p:spPr>
          <a:xfrm>
            <a:off x="9224264" y="4571000"/>
            <a:ext cx="542960" cy="523220"/>
          </a:xfrm>
          <a:prstGeom prst="rect">
            <a:avLst/>
          </a:prstGeom>
          <a:noFill/>
        </p:spPr>
        <p:txBody>
          <a:bodyPr wrap="square" rtlCol="0">
            <a:spAutoFit/>
          </a:bodyPr>
          <a:lstStyle/>
          <a:p>
            <a:r>
              <a:rPr lang="es-ES_tradnl" sz="2800" dirty="0">
                <a:latin typeface="Times New Roman" charset="0"/>
                <a:ea typeface="Times New Roman" charset="0"/>
                <a:cs typeface="Times New Roman" charset="0"/>
              </a:rPr>
              <a:t> </a:t>
            </a:r>
            <a:r>
              <a:rPr lang="es-ES_tradnl" sz="2800" dirty="0" smtClean="0">
                <a:latin typeface="Times New Roman" charset="0"/>
                <a:ea typeface="Times New Roman" charset="0"/>
                <a:cs typeface="Times New Roman" charset="0"/>
              </a:rPr>
              <a:t>-</a:t>
            </a:r>
            <a:endParaRPr lang="es-ES_tradnl" sz="2800" dirty="0">
              <a:latin typeface="Times New Roman" charset="0"/>
              <a:ea typeface="Times New Roman" charset="0"/>
              <a:cs typeface="Times New Roman" charset="0"/>
            </a:endParaRPr>
          </a:p>
        </p:txBody>
      </p:sp>
      <p:sp>
        <p:nvSpPr>
          <p:cNvPr id="16" name="CuadroTexto 15"/>
          <p:cNvSpPr txBox="1"/>
          <p:nvPr/>
        </p:nvSpPr>
        <p:spPr>
          <a:xfrm>
            <a:off x="8466154" y="4571000"/>
            <a:ext cx="506380" cy="523220"/>
          </a:xfrm>
          <a:prstGeom prst="rect">
            <a:avLst/>
          </a:prstGeom>
          <a:noFill/>
        </p:spPr>
        <p:txBody>
          <a:bodyPr wrap="square" rtlCol="0">
            <a:spAutoFit/>
          </a:bodyPr>
          <a:lstStyle/>
          <a:p>
            <a:r>
              <a:rPr lang="es-ES_tradnl" sz="2800" dirty="0">
                <a:latin typeface="Times New Roman" charset="0"/>
                <a:ea typeface="Times New Roman" charset="0"/>
                <a:cs typeface="Times New Roman" charset="0"/>
              </a:rPr>
              <a:t> </a:t>
            </a:r>
            <a:r>
              <a:rPr lang="es-ES_tradnl" sz="2800" dirty="0" smtClean="0">
                <a:latin typeface="Times New Roman" charset="0"/>
                <a:ea typeface="Times New Roman" charset="0"/>
                <a:cs typeface="Times New Roman" charset="0"/>
              </a:rPr>
              <a:t>-</a:t>
            </a:r>
            <a:endParaRPr lang="es-ES_tradnl" sz="2800" dirty="0">
              <a:latin typeface="Times New Roman" charset="0"/>
              <a:ea typeface="Times New Roman" charset="0"/>
              <a:cs typeface="Times New Roman"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a:t>EEUU: </a:t>
            </a:r>
            <a:r>
              <a:rPr lang="es-ES_tradnl" sz="3100" dirty="0" smtClean="0"/>
              <a:t>Aparente tasa de </a:t>
            </a:r>
            <a:r>
              <a:rPr lang="es-ES_tradnl" sz="3100" dirty="0" err="1" smtClean="0"/>
              <a:t>plusval</a:t>
            </a:r>
            <a:r>
              <a:rPr lang="es-ES" sz="3100" dirty="0" err="1" smtClean="0"/>
              <a:t>ía</a:t>
            </a:r>
            <a:r>
              <a:rPr lang="es-ES" sz="3100" dirty="0" smtClean="0"/>
              <a:t> </a:t>
            </a:r>
            <a:r>
              <a:rPr lang="es-ES_tradnl" sz="3100" dirty="0" smtClean="0"/>
              <a:t>del </a:t>
            </a:r>
            <a:r>
              <a:rPr lang="es-ES_tradnl" sz="3100" dirty="0"/>
              <a:t>capital social 1929-2015</a:t>
            </a:r>
            <a:r>
              <a:rPr lang="es-ES_tradnl" sz="2800" dirty="0"/>
              <a:t/>
            </a:r>
            <a:br>
              <a:rPr lang="es-ES_tradnl" sz="2800" dirty="0"/>
            </a:br>
            <a:r>
              <a:rPr lang="es-ES_tradnl" sz="2800" dirty="0" smtClean="0"/>
              <a:t/>
            </a:r>
            <a:br>
              <a:rPr lang="es-ES_tradnl" sz="2800" dirty="0" smtClean="0"/>
            </a:br>
            <a:r>
              <a:rPr lang="es-ES_tradnl" sz="2400" dirty="0" smtClean="0"/>
              <a:t>en %</a:t>
            </a:r>
            <a:r>
              <a:rPr lang="es-ES_tradnl" sz="2800" dirty="0" smtClean="0"/>
              <a:t/>
            </a:r>
            <a:br>
              <a:rPr lang="es-ES_tradnl" sz="2800" dirty="0" smtClean="0"/>
            </a:br>
            <a:endParaRPr lang="es-ES_tradnl" sz="2800" dirty="0"/>
          </a:p>
        </p:txBody>
      </p:sp>
      <p:graphicFrame>
        <p:nvGraphicFramePr>
          <p:cNvPr id="6" name="Chart 11"/>
          <p:cNvGraphicFramePr>
            <a:graphicFrameLocks noGrp="1"/>
          </p:cNvGraphicFramePr>
          <p:nvPr>
            <p:ph idx="1"/>
            <p:extLst>
              <p:ext uri="{D42A27DB-BD31-4B8C-83A1-F6EECF244321}">
                <p14:modId xmlns:p14="http://schemas.microsoft.com/office/powerpoint/2010/main" val="301616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456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a:t>EEUU: </a:t>
            </a:r>
            <a:r>
              <a:rPr lang="es-ES_tradnl" sz="2800" dirty="0" smtClean="0"/>
              <a:t>Aparente </a:t>
            </a:r>
            <a:r>
              <a:rPr lang="es-ES" sz="2800" dirty="0" smtClean="0"/>
              <a:t>composición de valor </a:t>
            </a:r>
            <a:r>
              <a:rPr lang="es-ES_tradnl" sz="2800" dirty="0" smtClean="0"/>
              <a:t>del </a:t>
            </a:r>
            <a:r>
              <a:rPr lang="es-ES_tradnl" sz="2800" dirty="0"/>
              <a:t>capital social 1929-2015</a:t>
            </a:r>
            <a:br>
              <a:rPr lang="es-ES_tradnl" sz="2800" dirty="0"/>
            </a:br>
            <a:r>
              <a:rPr lang="es-ES_tradnl" sz="2800" dirty="0" smtClean="0"/>
              <a:t/>
            </a:r>
            <a:br>
              <a:rPr lang="es-ES_tradnl" sz="2800" dirty="0" smtClean="0"/>
            </a:br>
            <a:r>
              <a:rPr lang="es-ES_tradnl" sz="2400" dirty="0" smtClean="0"/>
              <a:t>en unidades</a:t>
            </a:r>
            <a:endParaRPr lang="es-ES_tradnl" sz="2800" dirty="0"/>
          </a:p>
        </p:txBody>
      </p:sp>
      <p:graphicFrame>
        <p:nvGraphicFramePr>
          <p:cNvPr id="5" name="Chart 13"/>
          <p:cNvGraphicFramePr>
            <a:graphicFrameLocks noGrp="1"/>
          </p:cNvGraphicFramePr>
          <p:nvPr>
            <p:ph idx="1"/>
            <p:extLst>
              <p:ext uri="{D42A27DB-BD31-4B8C-83A1-F6EECF244321}">
                <p14:modId xmlns:p14="http://schemas.microsoft.com/office/powerpoint/2010/main" val="15169571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60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3100" dirty="0"/>
              <a:t>EEUU: </a:t>
            </a:r>
            <a:r>
              <a:rPr lang="es-ES_tradnl" sz="3100" dirty="0" smtClean="0"/>
              <a:t>Aparentes </a:t>
            </a:r>
            <a:r>
              <a:rPr lang="es-ES" sz="3100" dirty="0" smtClean="0"/>
              <a:t>composición técnica y productividad del trabajo </a:t>
            </a:r>
            <a:br>
              <a:rPr lang="es-ES" sz="3100" dirty="0" smtClean="0"/>
            </a:br>
            <a:r>
              <a:rPr lang="es-ES_tradnl" sz="3100" dirty="0" smtClean="0"/>
              <a:t>del </a:t>
            </a:r>
            <a:r>
              <a:rPr lang="es-ES_tradnl" sz="3100" dirty="0"/>
              <a:t>capital social </a:t>
            </a:r>
            <a:r>
              <a:rPr lang="es-ES_tradnl" sz="3100" dirty="0" smtClean="0"/>
              <a:t>1930-2015</a:t>
            </a:r>
            <a:r>
              <a:rPr lang="es-ES_tradnl" sz="2800" dirty="0"/>
              <a:t/>
            </a:r>
            <a:br>
              <a:rPr lang="es-ES_tradnl" sz="2800" dirty="0"/>
            </a:br>
            <a:r>
              <a:rPr lang="es-ES_tradnl" sz="2400" dirty="0" smtClean="0"/>
              <a:t>Base: 1930=100</a:t>
            </a:r>
            <a:endParaRPr lang="es-ES_tradnl" sz="2800" dirty="0"/>
          </a:p>
        </p:txBody>
      </p:sp>
      <p:graphicFrame>
        <p:nvGraphicFramePr>
          <p:cNvPr id="10" name="Chart 3"/>
          <p:cNvGraphicFramePr>
            <a:graphicFrameLocks noGrp="1"/>
          </p:cNvGraphicFramePr>
          <p:nvPr>
            <p:ph idx="1"/>
            <p:extLst>
              <p:ext uri="{D42A27DB-BD31-4B8C-83A1-F6EECF244321}">
                <p14:modId xmlns:p14="http://schemas.microsoft.com/office/powerpoint/2010/main" val="183028697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13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3100" dirty="0"/>
              <a:t>EEUU: </a:t>
            </a:r>
            <a:r>
              <a:rPr lang="es-ES_tradnl" sz="3100" dirty="0" smtClean="0"/>
              <a:t>Salario real y precio de los instrumentos de </a:t>
            </a:r>
            <a:r>
              <a:rPr lang="es-ES_tradnl" sz="3100" dirty="0" err="1" smtClean="0"/>
              <a:t>producci</a:t>
            </a:r>
            <a:r>
              <a:rPr lang="es-ES" sz="3100" dirty="0" err="1" smtClean="0"/>
              <a:t>ón</a:t>
            </a:r>
            <a:r>
              <a:rPr lang="es-ES" sz="3100" dirty="0" smtClean="0"/>
              <a:t/>
            </a:r>
            <a:br>
              <a:rPr lang="es-ES" sz="3100" dirty="0" smtClean="0"/>
            </a:br>
            <a:r>
              <a:rPr lang="es-ES" sz="3100" dirty="0" smtClean="0"/>
              <a:t>correspondientes al </a:t>
            </a:r>
            <a:r>
              <a:rPr lang="es-ES_tradnl" sz="3100" dirty="0" smtClean="0"/>
              <a:t>capital </a:t>
            </a:r>
            <a:r>
              <a:rPr lang="es-ES_tradnl" sz="3100" dirty="0"/>
              <a:t>social </a:t>
            </a:r>
            <a:r>
              <a:rPr lang="es-ES_tradnl" sz="3100" dirty="0" smtClean="0"/>
              <a:t>1930-2015</a:t>
            </a:r>
            <a:r>
              <a:rPr lang="es-ES_tradnl" sz="2800" dirty="0"/>
              <a:t/>
            </a:r>
            <a:br>
              <a:rPr lang="es-ES_tradnl" sz="2800" dirty="0"/>
            </a:br>
            <a:r>
              <a:rPr lang="es-ES_tradnl" sz="2400" dirty="0" smtClean="0"/>
              <a:t>Base: 1930=100</a:t>
            </a:r>
            <a:endParaRPr lang="es-ES_tradnl" sz="2800" dirty="0"/>
          </a:p>
        </p:txBody>
      </p:sp>
      <p:graphicFrame>
        <p:nvGraphicFramePr>
          <p:cNvPr id="5" name="Chart 4"/>
          <p:cNvGraphicFramePr>
            <a:graphicFrameLocks noGrp="1"/>
          </p:cNvGraphicFramePr>
          <p:nvPr>
            <p:ph idx="1"/>
            <p:extLst>
              <p:ext uri="{D42A27DB-BD31-4B8C-83A1-F6EECF244321}">
                <p14:modId xmlns:p14="http://schemas.microsoft.com/office/powerpoint/2010/main" val="20342441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515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a:t>Sector agrario </a:t>
            </a:r>
            <a:r>
              <a:rPr lang="es-ES_tradnl" sz="2800" dirty="0" smtClean="0"/>
              <a:t>y sector industrial 1882-2016</a:t>
            </a:r>
            <a:r>
              <a:rPr lang="es-ES_tradnl" sz="3600" dirty="0"/>
              <a:t/>
            </a:r>
            <a:br>
              <a:rPr lang="es-ES_tradnl" sz="3600" dirty="0"/>
            </a:br>
            <a:r>
              <a:rPr lang="es-ES" sz="2400" b="1" dirty="0" smtClean="0"/>
              <a:t>Tasa de ganancia sobre el capital adelantado</a:t>
            </a:r>
            <a:r>
              <a:rPr lang="es-ES" sz="2400" dirty="0"/>
              <a:t/>
            </a:r>
            <a:br>
              <a:rPr lang="es-ES" sz="2400" dirty="0"/>
            </a:br>
            <a:r>
              <a:rPr lang="es-ES_tradnl" sz="2400" dirty="0" smtClean="0"/>
              <a:t> (</a:t>
            </a:r>
            <a:r>
              <a:rPr lang="es-ES" sz="2400" dirty="0" smtClean="0"/>
              <a:t>en %)</a:t>
            </a:r>
            <a:endParaRPr lang="es-ES_tradnl" sz="2400"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19012751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33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1882-2016</a:t>
            </a:r>
            <a:r>
              <a:rPr lang="es-ES_tradnl" sz="6000" dirty="0" smtClean="0"/>
              <a:t/>
            </a:r>
            <a:br>
              <a:rPr lang="es-ES_tradnl" sz="6000" dirty="0" smtClean="0"/>
            </a:br>
            <a:r>
              <a:rPr lang="es-ES_tradnl" sz="2700" b="1" dirty="0" smtClean="0"/>
              <a:t>Costo laboral equivalente</a:t>
            </a:r>
            <a:r>
              <a:rPr lang="es-ES" sz="2700" b="1" dirty="0" smtClean="0"/>
              <a:t>, ganancia del capital y renta de los terratenientes</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417582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62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y renta apropiada por terceros 1882-2016</a:t>
            </a:r>
            <a:r>
              <a:rPr lang="es-ES_tradnl" sz="2700" dirty="0" smtClean="0"/>
              <a:t/>
            </a:r>
            <a:br>
              <a:rPr lang="es-ES_tradnl" sz="2700" dirty="0" smtClean="0"/>
            </a:br>
            <a:r>
              <a:rPr lang="es-ES" sz="2700" b="1" dirty="0" smtClean="0"/>
              <a:t>Impuestos a la exportación</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792005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911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2800" dirty="0"/>
              <a:t>Sector agrario 1882-2016</a:t>
            </a:r>
            <a:r>
              <a:rPr lang="es-ES_tradnl" sz="2400" dirty="0"/>
              <a:t/>
            </a:r>
            <a:br>
              <a:rPr lang="es-ES_tradnl" sz="2400" dirty="0"/>
            </a:br>
            <a:r>
              <a:rPr lang="es-ES_tradnl" sz="2400" b="1" dirty="0"/>
              <a:t>PIB a precios </a:t>
            </a:r>
            <a:r>
              <a:rPr lang="es-ES_tradnl" sz="2400" b="1" dirty="0" smtClean="0"/>
              <a:t>constantes y corrientes en moneda de poder adquisitivo constante: </a:t>
            </a:r>
            <a:br>
              <a:rPr lang="es-ES_tradnl" sz="2400" b="1" dirty="0" smtClean="0"/>
            </a:br>
            <a:r>
              <a:rPr lang="es-ES_tradnl" sz="2400" b="1" dirty="0" smtClean="0"/>
              <a:t>Volumen </a:t>
            </a:r>
            <a:r>
              <a:rPr lang="es-ES" sz="2400" b="1" dirty="0" smtClean="0"/>
              <a:t>físico y valor</a:t>
            </a:r>
            <a:r>
              <a:rPr lang="es-ES_tradnl" sz="2400" dirty="0"/>
              <a:t/>
            </a:r>
            <a:br>
              <a:rPr lang="es-ES_tradnl" sz="2400" dirty="0"/>
            </a:br>
            <a:r>
              <a:rPr lang="es-ES_tradnl" sz="2400" dirty="0"/>
              <a:t> (millones de $ de 2004)</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86185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7506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a:solidFill>
                  <a:srgbClr val="000000"/>
                </a:solidFill>
                <a:ea typeface="Calibri"/>
                <a:cs typeface="Calibri"/>
              </a:rPr>
              <a:t>Valuación $ / </a:t>
            </a:r>
            <a:r>
              <a:rPr lang="es-ES_tradnl" sz="2800" dirty="0" err="1">
                <a:solidFill>
                  <a:srgbClr val="000000"/>
                </a:solidFill>
                <a:ea typeface="Calibri"/>
                <a:cs typeface="Calibri"/>
              </a:rPr>
              <a:t>u$s</a:t>
            </a:r>
            <a:r>
              <a:rPr lang="es-ES_tradnl" sz="2800" dirty="0">
                <a:solidFill>
                  <a:srgbClr val="000000"/>
                </a:solidFill>
                <a:ea typeface="Calibri"/>
                <a:cs typeface="Calibri"/>
              </a:rPr>
              <a:t> </a:t>
            </a:r>
            <a:r>
              <a:rPr lang="es-ES_tradnl" sz="2800" dirty="0" smtClean="0">
                <a:solidFill>
                  <a:srgbClr val="000000"/>
                </a:solidFill>
                <a:ea typeface="Calibri"/>
                <a:cs typeface="Calibri"/>
              </a:rPr>
              <a:t>para exportación agraria 1882-2016</a:t>
            </a:r>
            <a:r>
              <a:rPr lang="es-ES_tradnl" sz="2800" dirty="0" smtClean="0">
                <a:solidFill>
                  <a:srgbClr val="000000"/>
                </a:solidFill>
                <a:latin typeface="Calibri"/>
                <a:ea typeface="Calibri"/>
                <a:cs typeface="Calibri"/>
              </a:rPr>
              <a:t/>
            </a:r>
            <a:br>
              <a:rPr lang="es-ES_tradnl" sz="2800" dirty="0" smtClean="0">
                <a:solidFill>
                  <a:srgbClr val="000000"/>
                </a:solidFill>
                <a:latin typeface="Calibri"/>
                <a:ea typeface="Calibri"/>
                <a:cs typeface="Calibri"/>
              </a:rPr>
            </a:br>
            <a:r>
              <a:rPr lang="es-ES_tradnl" sz="2800" dirty="0">
                <a:solidFill>
                  <a:srgbClr val="000000"/>
                </a:solidFill>
                <a:latin typeface="Calibri"/>
                <a:ea typeface="Calibri"/>
                <a:cs typeface="Calibri"/>
              </a:rPr>
              <a:t/>
            </a:r>
            <a:br>
              <a:rPr lang="es-ES_tradnl" sz="2800" dirty="0">
                <a:solidFill>
                  <a:srgbClr val="000000"/>
                </a:solidFill>
                <a:latin typeface="Calibri"/>
                <a:ea typeface="Calibri"/>
                <a:cs typeface="Calibri"/>
              </a:rPr>
            </a:br>
            <a:endParaRPr lang="es-ES_tradnl" sz="2800" dirty="0"/>
          </a:p>
        </p:txBody>
      </p:sp>
      <p:graphicFrame>
        <p:nvGraphicFramePr>
          <p:cNvPr id="8" name="Chart 13"/>
          <p:cNvGraphicFramePr>
            <a:graphicFrameLocks noGrp="1"/>
          </p:cNvGraphicFramePr>
          <p:nvPr>
            <p:ph idx="1"/>
            <p:extLst>
              <p:ext uri="{D42A27DB-BD31-4B8C-83A1-F6EECF244321}">
                <p14:modId xmlns:p14="http://schemas.microsoft.com/office/powerpoint/2010/main" val="170350165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3434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y renta apropiada por terceros 1882-2016</a:t>
            </a:r>
            <a:r>
              <a:rPr lang="es-ES_tradnl" sz="2400" dirty="0" smtClean="0"/>
              <a:t/>
            </a:r>
            <a:br>
              <a:rPr lang="es-ES_tradnl" sz="2400" dirty="0" smtClean="0"/>
            </a:br>
            <a:r>
              <a:rPr lang="es-ES" sz="2700" b="1" dirty="0" smtClean="0"/>
              <a:t>+ Efecto valuación de la moneda sobre exportación</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r>
              <a:rPr lang="es-ES" sz="2400" dirty="0" smtClean="0"/>
              <a:t>)</a:t>
            </a:r>
            <a:endParaRPr lang="es-ES_tradnl"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858293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862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y renta apropiada por terceros 1882-2016</a:t>
            </a:r>
            <a:r>
              <a:rPr lang="es-ES_tradnl" sz="2000" dirty="0" smtClean="0"/>
              <a:t/>
            </a:r>
            <a:br>
              <a:rPr lang="es-ES_tradnl" sz="2000" dirty="0" smtClean="0"/>
            </a:br>
            <a:r>
              <a:rPr lang="es-ES" sz="2700" b="1" dirty="0" smtClean="0"/>
              <a:t>+ Efecto impuestos exportación y valuación de la moneda sobre consumo interno</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389474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492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y renta apropiada por terceros 1882-2016</a:t>
            </a:r>
            <a:r>
              <a:rPr lang="es-ES_tradnl" sz="1800" dirty="0" smtClean="0"/>
              <a:t/>
            </a:r>
            <a:br>
              <a:rPr lang="es-ES_tradnl" sz="1800" dirty="0" smtClean="0"/>
            </a:br>
            <a:r>
              <a:rPr lang="es-ES" sz="2700" b="1" dirty="0" smtClean="0"/>
              <a:t>+ Efecto fijación de precios internos y otras regulaciones directas estatales</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88199575"/>
              </p:ext>
            </p:extLst>
          </p:nvPr>
        </p:nvGraphicFramePr>
        <p:xfrm>
          <a:off x="838200" y="1948069"/>
          <a:ext cx="10515600" cy="4228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9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y renta apropiada por terceros 1882-2016</a:t>
            </a:r>
            <a:r>
              <a:rPr lang="es-ES_tradnl" sz="1600" dirty="0" smtClean="0"/>
              <a:t/>
            </a:r>
            <a:br>
              <a:rPr lang="es-ES_tradnl" sz="1600" dirty="0" smtClean="0"/>
            </a:br>
            <a:r>
              <a:rPr lang="es-ES" sz="2700" b="1" dirty="0" smtClean="0"/>
              <a:t>+ Efecto mayor precio interno de medios de producción</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731127"/>
              </p:ext>
            </p:extLst>
          </p:nvPr>
        </p:nvGraphicFramePr>
        <p:xfrm>
          <a:off x="838200" y="1690688"/>
          <a:ext cx="10515600" cy="4948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300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Renta de la tierra agraria y su </a:t>
            </a:r>
            <a:r>
              <a:rPr lang="es-ES_tradnl" sz="2800" dirty="0" err="1" smtClean="0"/>
              <a:t>apropiaci</a:t>
            </a:r>
            <a:r>
              <a:rPr lang="es-ES" sz="2800" dirty="0" err="1" smtClean="0"/>
              <a:t>ón</a:t>
            </a:r>
            <a:r>
              <a:rPr lang="es-ES" sz="2800" dirty="0" smtClean="0"/>
              <a:t> primaria 1960-2016</a:t>
            </a:r>
            <a:r>
              <a:rPr lang="es-ES" sz="3100" dirty="0" smtClean="0"/>
              <a:t/>
            </a:r>
            <a:br>
              <a:rPr lang="es-ES" sz="3100" dirty="0" smtClean="0"/>
            </a:br>
            <a:r>
              <a:rPr lang="es-ES" sz="2400" dirty="0" smtClean="0"/>
              <a:t>millones de $ de 2004</a:t>
            </a:r>
            <a:endParaRPr lang="es-ES_tradnl"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8252941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081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err="1" smtClean="0"/>
              <a:t>Plusval</a:t>
            </a:r>
            <a:r>
              <a:rPr lang="es-ES" sz="2800" dirty="0" err="1" smtClean="0"/>
              <a:t>ía</a:t>
            </a:r>
            <a:r>
              <a:rPr lang="es-ES" sz="2800" dirty="0" smtClean="0"/>
              <a:t> neta y remuneración al trabajo 1960-2016</a:t>
            </a:r>
            <a:br>
              <a:rPr lang="es-ES" sz="2800" dirty="0" smtClean="0"/>
            </a:br>
            <a:r>
              <a:rPr lang="es-ES" sz="2400" dirty="0" smtClean="0"/>
              <a:t>millones de $ de 2004</a:t>
            </a:r>
            <a:endParaRPr lang="es-ES_tradnl" sz="2400" dirty="0"/>
          </a:p>
        </p:txBody>
      </p:sp>
      <p:graphicFrame>
        <p:nvGraphicFramePr>
          <p:cNvPr id="4" name="Chart 24"/>
          <p:cNvGraphicFramePr>
            <a:graphicFrameLocks noGrp="1"/>
          </p:cNvGraphicFramePr>
          <p:nvPr>
            <p:ph idx="1"/>
            <p:extLst>
              <p:ext uri="{D42A27DB-BD31-4B8C-83A1-F6EECF244321}">
                <p14:modId xmlns:p14="http://schemas.microsoft.com/office/powerpoint/2010/main" val="4863694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1064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Tasa de ganancia del capital del sector industrial y sus fuentes</a:t>
            </a:r>
            <a:br>
              <a:rPr lang="es-ES_tradnl" sz="2800" dirty="0" smtClean="0"/>
            </a:br>
            <a:r>
              <a:rPr lang="es-ES_tradnl" sz="2800" dirty="0" smtClean="0"/>
              <a:t> 1930-2015</a:t>
            </a:r>
            <a:br>
              <a:rPr lang="es-ES_tradnl" sz="2800" dirty="0" smtClean="0"/>
            </a:br>
            <a:r>
              <a:rPr lang="es-ES_tradnl" sz="2400" dirty="0" smtClean="0"/>
              <a:t>% sobre capital adelantado</a:t>
            </a:r>
            <a:endParaRPr lang="es-ES_tradnl"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3781973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29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defRPr sz="1000" b="0" i="0" u="none" strike="noStrike" kern="1200" baseline="0">
                <a:solidFill>
                  <a:srgbClr val="000000"/>
                </a:solidFill>
                <a:latin typeface="Calibri"/>
                <a:ea typeface="Calibri"/>
                <a:cs typeface="Calibri"/>
              </a:defRPr>
            </a:pPr>
            <a:r>
              <a:rPr lang="es-ES_tradnl" sz="2800" dirty="0">
                <a:solidFill>
                  <a:srgbClr val="000000"/>
                </a:solidFill>
                <a:latin typeface="Calibri"/>
                <a:ea typeface="Calibri"/>
                <a:cs typeface="Calibri"/>
              </a:rPr>
              <a:t>Flujo neto acumulado de fondos por capital </a:t>
            </a:r>
            <a:r>
              <a:rPr lang="es-ES_tradnl" sz="2800" dirty="0" smtClean="0">
                <a:solidFill>
                  <a:srgbClr val="000000"/>
                </a:solidFill>
                <a:latin typeface="Calibri"/>
                <a:ea typeface="Calibri"/>
                <a:cs typeface="Calibri"/>
              </a:rPr>
              <a:t>de deuda </a:t>
            </a:r>
            <a:r>
              <a:rPr lang="es-ES_tradnl" sz="2800" dirty="0">
                <a:solidFill>
                  <a:srgbClr val="000000"/>
                </a:solidFill>
                <a:latin typeface="Calibri"/>
                <a:ea typeface="Calibri"/>
                <a:cs typeface="Calibri"/>
              </a:rPr>
              <a:t>pública externa </a:t>
            </a:r>
            <a:br>
              <a:rPr lang="es-ES_tradnl" sz="2800" dirty="0">
                <a:solidFill>
                  <a:srgbClr val="000000"/>
                </a:solidFill>
                <a:latin typeface="Calibri"/>
                <a:ea typeface="Calibri"/>
                <a:cs typeface="Calibri"/>
              </a:rPr>
            </a:br>
            <a:r>
              <a:rPr lang="es-ES_tradnl" sz="2800" dirty="0">
                <a:solidFill>
                  <a:srgbClr val="000000"/>
                </a:solidFill>
                <a:latin typeface="Calibri"/>
                <a:ea typeface="Calibri"/>
                <a:cs typeface="Calibri"/>
              </a:rPr>
              <a:t>Flujo neto de renta de la </a:t>
            </a:r>
            <a:r>
              <a:rPr lang="es-ES_tradnl" sz="2800" dirty="0" smtClean="0">
                <a:solidFill>
                  <a:srgbClr val="000000"/>
                </a:solidFill>
                <a:latin typeface="Calibri"/>
                <a:ea typeface="Calibri"/>
                <a:cs typeface="Calibri"/>
              </a:rPr>
              <a:t>tierra </a:t>
            </a:r>
            <a:r>
              <a:rPr lang="es-ES_tradnl" sz="2800" dirty="0">
                <a:solidFill>
                  <a:srgbClr val="000000"/>
                </a:solidFill>
                <a:latin typeface="Calibri"/>
                <a:ea typeface="Calibri"/>
                <a:cs typeface="Calibri"/>
              </a:rPr>
              <a:t>agraria </a:t>
            </a:r>
            <a:br>
              <a:rPr lang="es-ES_tradnl" sz="2800" dirty="0">
                <a:solidFill>
                  <a:srgbClr val="000000"/>
                </a:solidFill>
                <a:latin typeface="Calibri"/>
                <a:ea typeface="Calibri"/>
                <a:cs typeface="Calibri"/>
              </a:rPr>
            </a:br>
            <a:r>
              <a:rPr lang="es-ES_tradnl" sz="2400" dirty="0">
                <a:solidFill>
                  <a:srgbClr val="000000"/>
                </a:solidFill>
                <a:latin typeface="Calibri"/>
                <a:ea typeface="Calibri"/>
                <a:cs typeface="Calibri"/>
              </a:rPr>
              <a:t>(millones de </a:t>
            </a:r>
            <a:r>
              <a:rPr lang="es-ES_tradnl" sz="2400" dirty="0" err="1">
                <a:solidFill>
                  <a:srgbClr val="000000"/>
                </a:solidFill>
                <a:latin typeface="Calibri"/>
                <a:ea typeface="Calibri"/>
                <a:cs typeface="Calibri"/>
              </a:rPr>
              <a:t>u$s</a:t>
            </a:r>
            <a:r>
              <a:rPr lang="es-ES_tradnl" sz="2400" dirty="0">
                <a:solidFill>
                  <a:srgbClr val="000000"/>
                </a:solidFill>
                <a:latin typeface="Calibri"/>
                <a:ea typeface="Calibri"/>
                <a:cs typeface="Calibri"/>
              </a:rPr>
              <a:t> de 2004)</a:t>
            </a:r>
            <a:br>
              <a:rPr lang="es-ES_tradnl" sz="2400" dirty="0">
                <a:solidFill>
                  <a:srgbClr val="000000"/>
                </a:solidFill>
                <a:latin typeface="Calibri"/>
                <a:ea typeface="Calibri"/>
                <a:cs typeface="Calibri"/>
              </a:rPr>
            </a:br>
            <a:endParaRPr lang="es-ES_tradnl" sz="2400"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0881150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146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Salario real directo promedio 1960-2016</a:t>
            </a:r>
            <a:br>
              <a:rPr lang="es-ES_tradnl" sz="2800" dirty="0" smtClean="0"/>
            </a:br>
            <a:r>
              <a:rPr lang="es-ES_tradnl" sz="2400" dirty="0" smtClean="0"/>
              <a:t>Base: 1960=100</a:t>
            </a:r>
            <a:br>
              <a:rPr lang="es-ES_tradnl" sz="2400" dirty="0" smtClean="0"/>
            </a:br>
            <a:endParaRPr lang="es-ES_tradnl" sz="2400" dirty="0"/>
          </a:p>
        </p:txBody>
      </p:sp>
      <p:graphicFrame>
        <p:nvGraphicFramePr>
          <p:cNvPr id="4" name="Chart 19"/>
          <p:cNvGraphicFramePr>
            <a:graphicFrameLocks noGrp="1"/>
          </p:cNvGraphicFramePr>
          <p:nvPr>
            <p:ph idx="1"/>
            <p:extLst>
              <p:ext uri="{D42A27DB-BD31-4B8C-83A1-F6EECF244321}">
                <p14:modId xmlns:p14="http://schemas.microsoft.com/office/powerpoint/2010/main" val="100875506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54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Sector agrario 1882-2016</a:t>
            </a:r>
            <a:r>
              <a:rPr lang="es-ES_tradnl" sz="3200" dirty="0" smtClean="0"/>
              <a:t/>
            </a:r>
            <a:br>
              <a:rPr lang="es-ES_tradnl" sz="3200" dirty="0" smtClean="0"/>
            </a:br>
            <a:r>
              <a:rPr lang="es-ES_tradnl" sz="2400" b="1" dirty="0" smtClean="0"/>
              <a:t>PIB a precios corrientes en moneda de poder adquisitivo constante</a:t>
            </a:r>
            <a:r>
              <a:rPr lang="es-ES_tradnl" sz="2400" dirty="0" smtClean="0"/>
              <a:t/>
            </a:r>
            <a:br>
              <a:rPr lang="es-ES_tradnl" sz="2400" dirty="0" smtClean="0"/>
            </a:br>
            <a:r>
              <a:rPr lang="es-ES_tradnl" sz="2400" dirty="0" smtClean="0"/>
              <a:t> (millones de $ de 2004)</a:t>
            </a:r>
            <a:endParaRPr lang="es-ES_tradnl" sz="2400" dirty="0"/>
          </a:p>
        </p:txBody>
      </p:sp>
      <p:graphicFrame>
        <p:nvGraphicFramePr>
          <p:cNvPr id="13" name="Marcador de contenido 12"/>
          <p:cNvGraphicFramePr>
            <a:graphicFrameLocks noGrp="1"/>
          </p:cNvGraphicFramePr>
          <p:nvPr>
            <p:ph idx="1"/>
            <p:extLst>
              <p:ext uri="{D42A27DB-BD31-4B8C-83A1-F6EECF244321}">
                <p14:modId xmlns:p14="http://schemas.microsoft.com/office/powerpoint/2010/main" val="5738375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764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Fuente de la renta de la tierra</a:t>
            </a:r>
            <a:br>
              <a:rPr lang="es-ES_tradnl" sz="2800" dirty="0" smtClean="0"/>
            </a:br>
            <a:r>
              <a:rPr lang="es-ES_tradnl" sz="2800" dirty="0" smtClean="0"/>
              <a:t/>
            </a:r>
            <a:br>
              <a:rPr lang="es-ES_tradnl" sz="2800" dirty="0" smtClean="0"/>
            </a:br>
            <a:r>
              <a:rPr lang="es-ES_tradnl" sz="2400" b="1" dirty="0" smtClean="0"/>
              <a:t>Renta diferencial</a:t>
            </a:r>
            <a:endParaRPr lang="es-ES_tradnl" sz="2400" b="1" dirty="0"/>
          </a:p>
        </p:txBody>
      </p:sp>
      <p:sp>
        <p:nvSpPr>
          <p:cNvPr id="3" name="Marcador de contenido 2"/>
          <p:cNvSpPr>
            <a:spLocks noGrp="1"/>
          </p:cNvSpPr>
          <p:nvPr>
            <p:ph idx="1"/>
          </p:nvPr>
        </p:nvSpPr>
        <p:spPr/>
        <p:txBody>
          <a:bodyPr/>
          <a:lstStyle/>
          <a:p>
            <a:endParaRPr lang="es-ES_tradnl" dirty="0"/>
          </a:p>
        </p:txBody>
      </p:sp>
      <p:graphicFrame>
        <p:nvGraphicFramePr>
          <p:cNvPr id="8" name="Gráfico 7"/>
          <p:cNvGraphicFramePr>
            <a:graphicFrameLocks noChangeAspect="1"/>
          </p:cNvGraphicFramePr>
          <p:nvPr>
            <p:extLst>
              <p:ext uri="{D42A27DB-BD31-4B8C-83A1-F6EECF244321}">
                <p14:modId xmlns:p14="http://schemas.microsoft.com/office/powerpoint/2010/main" val="578608805"/>
              </p:ext>
            </p:extLst>
          </p:nvPr>
        </p:nvGraphicFramePr>
        <p:xfrm>
          <a:off x="838200" y="1825626"/>
          <a:ext cx="5380865"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noChangeAspect="1"/>
          </p:cNvGraphicFramePr>
          <p:nvPr>
            <p:extLst>
              <p:ext uri="{D42A27DB-BD31-4B8C-83A1-F6EECF244321}">
                <p14:modId xmlns:p14="http://schemas.microsoft.com/office/powerpoint/2010/main" val="364100357"/>
              </p:ext>
            </p:extLst>
          </p:nvPr>
        </p:nvGraphicFramePr>
        <p:xfrm>
          <a:off x="6219065" y="1825624"/>
          <a:ext cx="5134735" cy="4351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67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a:t>Fuente de la renta de la tierra</a:t>
            </a:r>
            <a:br>
              <a:rPr lang="es-ES_tradnl" sz="2800" dirty="0"/>
            </a:br>
            <a:r>
              <a:rPr lang="es-ES_tradnl" sz="2800" dirty="0"/>
              <a:t/>
            </a:r>
            <a:br>
              <a:rPr lang="es-ES_tradnl" sz="2800" dirty="0"/>
            </a:br>
            <a:r>
              <a:rPr lang="es-ES_tradnl" sz="2400" b="1" dirty="0" smtClean="0"/>
              <a:t>Rentas absolutas y de simple monopolio</a:t>
            </a:r>
            <a:endParaRPr lang="es-ES_tradnl" sz="2800" dirty="0"/>
          </a:p>
        </p:txBody>
      </p:sp>
      <p:sp>
        <p:nvSpPr>
          <p:cNvPr id="3" name="Marcador de contenido 2"/>
          <p:cNvSpPr>
            <a:spLocks noGrp="1"/>
          </p:cNvSpPr>
          <p:nvPr>
            <p:ph idx="1"/>
          </p:nvPr>
        </p:nvSpPr>
        <p:spPr/>
        <p:txBody>
          <a:bodyPr/>
          <a:lstStyle/>
          <a:p>
            <a:endParaRPr lang="es-ES_tradnl" dirty="0"/>
          </a:p>
        </p:txBody>
      </p:sp>
      <p:graphicFrame>
        <p:nvGraphicFramePr>
          <p:cNvPr id="4" name="Gráfico 3"/>
          <p:cNvGraphicFramePr>
            <a:graphicFrameLocks/>
          </p:cNvGraphicFramePr>
          <p:nvPr>
            <p:extLst>
              <p:ext uri="{D42A27DB-BD31-4B8C-83A1-F6EECF244321}">
                <p14:modId xmlns:p14="http://schemas.microsoft.com/office/powerpoint/2010/main" val="288699547"/>
              </p:ext>
            </p:extLst>
          </p:nvPr>
        </p:nvGraphicFramePr>
        <p:xfrm>
          <a:off x="838200" y="1825625"/>
          <a:ext cx="519933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209024690"/>
              </p:ext>
            </p:extLst>
          </p:nvPr>
        </p:nvGraphicFramePr>
        <p:xfrm>
          <a:off x="6037538" y="1826401"/>
          <a:ext cx="5316261" cy="4350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942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3200" dirty="0" smtClean="0"/>
              <a:t>Sector agrario 1882-2016</a:t>
            </a:r>
            <a:r>
              <a:rPr lang="es-ES_tradnl" sz="3600" dirty="0" smtClean="0"/>
              <a:t/>
            </a:r>
            <a:br>
              <a:rPr lang="es-ES_tradnl" sz="3600" dirty="0" smtClean="0"/>
            </a:br>
            <a:r>
              <a:rPr lang="es-ES_tradnl" sz="2400" b="1" dirty="0" smtClean="0"/>
              <a:t>PIN a precios corrientes en moneda de poder adquisitivo constante</a:t>
            </a:r>
            <a:r>
              <a:rPr lang="es-ES_tradnl" sz="2400" dirty="0" smtClean="0"/>
              <a:t/>
            </a:r>
            <a:br>
              <a:rPr lang="es-ES_tradnl" sz="2400" dirty="0" smtClean="0"/>
            </a:br>
            <a:r>
              <a:rPr lang="es-ES_tradnl" sz="2400" dirty="0" smtClean="0"/>
              <a:t> (millones de $ de 2004)</a:t>
            </a:r>
            <a:endParaRPr lang="es-ES_tradnl"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87871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20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3200" b="1" dirty="0" err="1" smtClean="0"/>
              <a:t>Maito</a:t>
            </a:r>
            <a:r>
              <a:rPr lang="es-ES_tradnl" sz="3200" dirty="0" smtClean="0"/>
              <a:t>: Inconsistencias en su c</a:t>
            </a:r>
            <a:r>
              <a:rPr lang="es-ES" sz="3200" dirty="0" err="1" smtClean="0"/>
              <a:t>ómputo</a:t>
            </a:r>
            <a:r>
              <a:rPr lang="es-ES" sz="3200" dirty="0" smtClean="0"/>
              <a:t> entre trabajo necesario</a:t>
            </a:r>
            <a:br>
              <a:rPr lang="es-ES" sz="3200" dirty="0" smtClean="0"/>
            </a:br>
            <a:r>
              <a:rPr lang="es-ES" sz="3200" dirty="0" smtClean="0"/>
              <a:t> y excedente</a:t>
            </a:r>
            <a:endParaRPr lang="es-ES_tradnl" sz="3200" dirty="0"/>
          </a:p>
        </p:txBody>
      </p:sp>
      <p:sp>
        <p:nvSpPr>
          <p:cNvPr id="3" name="Marcador de contenido 2"/>
          <p:cNvSpPr>
            <a:spLocks noGrp="1"/>
          </p:cNvSpPr>
          <p:nvPr>
            <p:ph idx="1"/>
          </p:nvPr>
        </p:nvSpPr>
        <p:spPr/>
        <p:txBody>
          <a:bodyPr/>
          <a:lstStyle/>
          <a:p>
            <a:pPr marR="0" lvl="0" algn="just" defTabSz="914400" eaLnBrk="1" fontAlgn="auto" latinLnBrk="0" hangingPunct="1">
              <a:lnSpc>
                <a:spcPct val="100000"/>
              </a:lnSpc>
              <a:spcBef>
                <a:spcPts val="0"/>
              </a:spcBef>
              <a:spcAft>
                <a:spcPts val="0"/>
              </a:spcAft>
              <a:buClrTx/>
              <a:buSzTx/>
              <a:buFontTx/>
              <a:buChar char="-"/>
              <a:tabLst/>
              <a:defRPr/>
            </a:pPr>
            <a:r>
              <a:rPr lang="es-ES_tradnl" sz="2400" b="1" dirty="0" smtClean="0"/>
              <a:t>Criterio utilizado</a:t>
            </a:r>
            <a:r>
              <a:rPr lang="es-ES_tradnl" sz="2400" dirty="0" smtClean="0"/>
              <a:t>: Aplica el coeficiente de distribución funcional del ingreso, que s</a:t>
            </a:r>
            <a:r>
              <a:rPr lang="es-ES" sz="2400" dirty="0" err="1" smtClean="0"/>
              <a:t>ólo</a:t>
            </a:r>
            <a:r>
              <a:rPr lang="es-ES" sz="2400" dirty="0" smtClean="0"/>
              <a:t> incluye como remuneración del trabajo a los salarios.</a:t>
            </a:r>
          </a:p>
          <a:p>
            <a:pPr marR="0" lvl="0" defTabSz="914400" eaLnBrk="1" fontAlgn="auto" latinLnBrk="0" hangingPunct="1">
              <a:lnSpc>
                <a:spcPct val="100000"/>
              </a:lnSpc>
              <a:spcBef>
                <a:spcPts val="0"/>
              </a:spcBef>
              <a:spcAft>
                <a:spcPts val="0"/>
              </a:spcAft>
              <a:buClrTx/>
              <a:buSzTx/>
              <a:buFontTx/>
              <a:buChar char="-"/>
              <a:tabLst/>
              <a:defRPr/>
            </a:pPr>
            <a:endParaRPr lang="es-ES" sz="2400" dirty="0" smtClean="0"/>
          </a:p>
          <a:p>
            <a:pPr marR="0" lvl="0" algn="just" defTabSz="914400" eaLnBrk="1" fontAlgn="auto" latinLnBrk="0" hangingPunct="1">
              <a:lnSpc>
                <a:spcPct val="100000"/>
              </a:lnSpc>
              <a:spcBef>
                <a:spcPts val="0"/>
              </a:spcBef>
              <a:spcAft>
                <a:spcPts val="0"/>
              </a:spcAft>
              <a:buClrTx/>
              <a:buSzTx/>
              <a:buFontTx/>
              <a:buChar char="-"/>
              <a:tabLst/>
              <a:defRPr/>
            </a:pPr>
            <a:r>
              <a:rPr lang="es-ES" sz="2400" b="1" dirty="0" smtClean="0"/>
              <a:t>Consecuencia</a:t>
            </a:r>
            <a:r>
              <a:rPr lang="es-ES" sz="2400" dirty="0" smtClean="0"/>
              <a:t>: La remuneración correspondiente al trabajo de los cuentapropistas (incluyendo cartoneros, cooperativistas, etc.) y al de los trabajadores familiares es considerado como parte del ”excedente”.</a:t>
            </a:r>
          </a:p>
          <a:p>
            <a:pPr marR="0" lvl="0" defTabSz="914400" eaLnBrk="1" fontAlgn="auto" latinLnBrk="0" hangingPunct="1">
              <a:lnSpc>
                <a:spcPct val="100000"/>
              </a:lnSpc>
              <a:spcBef>
                <a:spcPts val="0"/>
              </a:spcBef>
              <a:spcAft>
                <a:spcPts val="0"/>
              </a:spcAft>
              <a:buClrTx/>
              <a:buSzTx/>
              <a:buFontTx/>
              <a:buChar char="-"/>
              <a:tabLst/>
              <a:defRPr/>
            </a:pPr>
            <a:endParaRPr lang="es-ES" sz="2400" dirty="0"/>
          </a:p>
          <a:p>
            <a:pPr marR="0" lvl="0" algn="just" defTabSz="914400" eaLnBrk="1" fontAlgn="auto" latinLnBrk="0" hangingPunct="1">
              <a:lnSpc>
                <a:spcPct val="100000"/>
              </a:lnSpc>
              <a:spcBef>
                <a:spcPts val="0"/>
              </a:spcBef>
              <a:spcAft>
                <a:spcPts val="0"/>
              </a:spcAft>
              <a:buClrTx/>
              <a:buSzTx/>
              <a:buFontTx/>
              <a:buChar char="-"/>
              <a:tabLst/>
              <a:defRPr/>
            </a:pPr>
            <a:r>
              <a:rPr lang="es-ES" sz="2400" b="1" dirty="0" smtClean="0"/>
              <a:t>Criterio consistente</a:t>
            </a:r>
            <a:r>
              <a:rPr lang="es-ES" sz="2400" dirty="0" smtClean="0"/>
              <a:t>: Incluir a los trabajadores referidos en el empleo total y asignarles una remuneración equivalente.</a:t>
            </a:r>
            <a:endParaRPr lang="es-ES_tradnl" sz="2400" dirty="0"/>
          </a:p>
        </p:txBody>
      </p:sp>
    </p:spTree>
    <p:extLst>
      <p:ext uri="{BB962C8B-B14F-4D97-AF65-F5344CB8AC3E}">
        <p14:creationId xmlns:p14="http://schemas.microsoft.com/office/powerpoint/2010/main" val="9356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_tradnl" sz="3100" dirty="0" smtClean="0"/>
              <a:t>Sector agrario 1882-2016</a:t>
            </a:r>
            <a:r>
              <a:rPr lang="es-ES_tradnl" sz="4000" dirty="0" smtClean="0"/>
              <a:t/>
            </a:r>
            <a:br>
              <a:rPr lang="es-ES_tradnl" sz="4000" dirty="0" smtClean="0"/>
            </a:br>
            <a:r>
              <a:rPr lang="es-ES_tradnl" sz="2700" b="1" dirty="0" smtClean="0"/>
              <a:t>Costo laboral equivalente </a:t>
            </a:r>
            <a:r>
              <a:rPr lang="es-ES" sz="2700" b="1" dirty="0" smtClean="0"/>
              <a:t>y plusvalía neta de gastos de circulación</a:t>
            </a:r>
            <a:r>
              <a:rPr lang="es-ES" sz="2700" dirty="0" smtClean="0"/>
              <a:t/>
            </a:r>
            <a:br>
              <a:rPr lang="es-ES" sz="2700" dirty="0" smtClean="0"/>
            </a:br>
            <a:r>
              <a:rPr lang="es-ES_tradnl" sz="2700" dirty="0" smtClean="0"/>
              <a:t>a precios corrientes en moneda de poder adquisitivo constante</a:t>
            </a:r>
            <a:br>
              <a:rPr lang="es-ES_tradnl" sz="2700" dirty="0" smtClean="0"/>
            </a:br>
            <a:r>
              <a:rPr lang="es-ES_tradnl" sz="2700" dirty="0" smtClean="0"/>
              <a:t> (millones de $ de </a:t>
            </a:r>
            <a:r>
              <a:rPr lang="es-ES" sz="2700" dirty="0" smtClean="0"/>
              <a:t>2004)</a:t>
            </a:r>
            <a:endParaRPr lang="es-ES_tradnl" sz="2700"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465585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99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7692"/>
          </a:xfrm>
        </p:spPr>
        <p:txBody>
          <a:bodyPr>
            <a:noAutofit/>
          </a:bodyPr>
          <a:lstStyle/>
          <a:p>
            <a:pPr algn="ctr"/>
            <a:r>
              <a:rPr lang="es-ES_tradnl" sz="2800" b="1" dirty="0" err="1" smtClean="0"/>
              <a:t>Maito</a:t>
            </a:r>
            <a:r>
              <a:rPr lang="es-ES_tradnl" sz="2800" dirty="0" smtClean="0"/>
              <a:t>: Inconsistencias en su c</a:t>
            </a:r>
            <a:r>
              <a:rPr lang="es-ES" sz="2800" dirty="0" err="1" smtClean="0"/>
              <a:t>ómputo</a:t>
            </a:r>
            <a:r>
              <a:rPr lang="es-ES" sz="2800" dirty="0" smtClean="0"/>
              <a:t> de la tasa de ganancia </a:t>
            </a:r>
            <a:br>
              <a:rPr lang="es-ES" sz="2800" dirty="0" smtClean="0"/>
            </a:br>
            <a:r>
              <a:rPr lang="es-ES" sz="2800" dirty="0" smtClean="0"/>
              <a:t>del capital agrario</a:t>
            </a:r>
            <a:endParaRPr lang="es-ES_tradnl" sz="2800" dirty="0"/>
          </a:p>
        </p:txBody>
      </p:sp>
      <p:sp>
        <p:nvSpPr>
          <p:cNvPr id="3" name="Marcador de contenido 2"/>
          <p:cNvSpPr>
            <a:spLocks noGrp="1"/>
          </p:cNvSpPr>
          <p:nvPr>
            <p:ph idx="1"/>
          </p:nvPr>
        </p:nvSpPr>
        <p:spPr>
          <a:xfrm>
            <a:off x="838200" y="1351722"/>
            <a:ext cx="10515600" cy="5307495"/>
          </a:xfrm>
        </p:spPr>
        <p:txBody>
          <a:bodyPr>
            <a:noAutofit/>
          </a:bodyPr>
          <a:lstStyle/>
          <a:p>
            <a:pPr marR="0" lvl="0" defTabSz="914400" eaLnBrk="1" fontAlgn="auto" latinLnBrk="0" hangingPunct="1">
              <a:lnSpc>
                <a:spcPct val="100000"/>
              </a:lnSpc>
              <a:spcBef>
                <a:spcPts val="0"/>
              </a:spcBef>
              <a:spcAft>
                <a:spcPts val="0"/>
              </a:spcAft>
              <a:buClrTx/>
              <a:buSzTx/>
              <a:buFontTx/>
              <a:buChar char="-"/>
              <a:tabLst/>
              <a:defRPr/>
            </a:pPr>
            <a:r>
              <a:rPr lang="es-ES_tradnl" sz="2000" b="1" dirty="0" smtClean="0"/>
              <a:t>Criterio utilizado</a:t>
            </a:r>
            <a:r>
              <a:rPr lang="es-ES_tradnl" sz="2000" dirty="0" smtClean="0"/>
              <a:t>: </a:t>
            </a:r>
          </a:p>
          <a:p>
            <a:pPr lvl="1">
              <a:lnSpc>
                <a:spcPct val="100000"/>
              </a:lnSpc>
              <a:spcBef>
                <a:spcPts val="0"/>
              </a:spcBef>
              <a:buFontTx/>
              <a:buChar char="-"/>
            </a:pPr>
            <a:r>
              <a:rPr lang="es-ES_tradnl" sz="2000" dirty="0" smtClean="0"/>
              <a:t>1) Denomina “tasa de ganancia” al “m</a:t>
            </a:r>
            <a:r>
              <a:rPr lang="es-ES" sz="2000" dirty="0" err="1" smtClean="0"/>
              <a:t>árgen</a:t>
            </a:r>
            <a:r>
              <a:rPr lang="es-ES" sz="2000" dirty="0" smtClean="0"/>
              <a:t> sobre costos”.</a:t>
            </a:r>
          </a:p>
          <a:p>
            <a:pPr lvl="1">
              <a:lnSpc>
                <a:spcPct val="100000"/>
              </a:lnSpc>
              <a:spcBef>
                <a:spcPts val="0"/>
              </a:spcBef>
              <a:buFontTx/>
              <a:buChar char="-"/>
            </a:pPr>
            <a:r>
              <a:rPr lang="es-ES" sz="2000" dirty="0" smtClean="0"/>
              <a:t>2) Supone la ausencia de toda renta sobre la peor tierra.</a:t>
            </a:r>
          </a:p>
          <a:p>
            <a:pPr lvl="1">
              <a:lnSpc>
                <a:spcPct val="100000"/>
              </a:lnSpc>
              <a:spcBef>
                <a:spcPts val="0"/>
              </a:spcBef>
              <a:buFontTx/>
              <a:buChar char="-"/>
            </a:pPr>
            <a:r>
              <a:rPr lang="es-ES" sz="2000" dirty="0" smtClean="0"/>
              <a:t>3) Supone una equivalencia inmediata entre precios nacionales al tipo de cambio corriente</a:t>
            </a:r>
          </a:p>
          <a:p>
            <a:pPr lvl="1">
              <a:lnSpc>
                <a:spcPct val="100000"/>
              </a:lnSpc>
              <a:spcBef>
                <a:spcPts val="0"/>
              </a:spcBef>
              <a:buFontTx/>
              <a:buChar char="-"/>
            </a:pPr>
            <a:endParaRPr lang="es-ES" sz="2000" dirty="0" smtClean="0"/>
          </a:p>
          <a:p>
            <a:pPr marR="0" lvl="0" defTabSz="914400" eaLnBrk="1" fontAlgn="auto" latinLnBrk="0" hangingPunct="1">
              <a:lnSpc>
                <a:spcPct val="100000"/>
              </a:lnSpc>
              <a:spcBef>
                <a:spcPts val="0"/>
              </a:spcBef>
              <a:spcAft>
                <a:spcPts val="0"/>
              </a:spcAft>
              <a:buClrTx/>
              <a:buSzTx/>
              <a:buFontTx/>
              <a:buChar char="-"/>
              <a:tabLst/>
              <a:defRPr/>
            </a:pPr>
            <a:r>
              <a:rPr lang="es-ES" sz="2000" b="1" dirty="0" smtClean="0"/>
              <a:t>Consecuencias</a:t>
            </a:r>
            <a:r>
              <a:rPr lang="es-ES" sz="2000" dirty="0" smtClean="0"/>
              <a:t>:</a:t>
            </a:r>
          </a:p>
          <a:p>
            <a:pPr lvl="1">
              <a:lnSpc>
                <a:spcPct val="100000"/>
              </a:lnSpc>
              <a:spcBef>
                <a:spcPts val="0"/>
              </a:spcBef>
              <a:buFontTx/>
              <a:buChar char="-"/>
            </a:pPr>
            <a:r>
              <a:rPr lang="es-ES" sz="2000" dirty="0" smtClean="0"/>
              <a:t>1) Reduce el capital adelantado al capital consumido, desconociendo las diferentes condiciones de rotación y las diferentes composiciones técnicas entre los capitales de los distintos países. En particular, el efecto del doble cultivo anual en la ”zona núcleo”.</a:t>
            </a:r>
          </a:p>
          <a:p>
            <a:pPr lvl="1">
              <a:lnSpc>
                <a:spcPct val="100000"/>
              </a:lnSpc>
              <a:spcBef>
                <a:spcPts val="0"/>
              </a:spcBef>
              <a:buFontTx/>
              <a:buChar char="-"/>
            </a:pPr>
            <a:r>
              <a:rPr lang="es-ES" sz="2000" dirty="0" smtClean="0"/>
              <a:t>2) Ignora la existencia de eventual renta absoluta y/o de renta de simple monopolio en la tierra peor, lo cual supone la inexistencia de canon de arriendo o de precio de la tierra, pese a que su fuente indica dicha existencia.</a:t>
            </a:r>
          </a:p>
          <a:p>
            <a:pPr lvl="1">
              <a:lnSpc>
                <a:spcPct val="100000"/>
              </a:lnSpc>
              <a:spcBef>
                <a:spcPts val="0"/>
              </a:spcBef>
              <a:buFontTx/>
              <a:buChar char="-"/>
            </a:pPr>
            <a:r>
              <a:rPr lang="es-ES" sz="2000" dirty="0" smtClean="0"/>
              <a:t>3) Desconoce la mediación de la especificidad de los procesos nacionales de acumulación de capital en la determinación de la paridad cambiaria, los salarios, etc.</a:t>
            </a:r>
          </a:p>
          <a:p>
            <a:pPr lvl="1">
              <a:lnSpc>
                <a:spcPct val="100000"/>
              </a:lnSpc>
              <a:spcBef>
                <a:spcPts val="0"/>
              </a:spcBef>
              <a:buFontTx/>
              <a:buChar char="-"/>
            </a:pPr>
            <a:endParaRPr lang="es-ES" sz="2000" dirty="0"/>
          </a:p>
          <a:p>
            <a:pPr marR="0" lvl="0" defTabSz="914400" eaLnBrk="1" fontAlgn="auto" latinLnBrk="0" hangingPunct="1">
              <a:lnSpc>
                <a:spcPct val="100000"/>
              </a:lnSpc>
              <a:spcBef>
                <a:spcPts val="0"/>
              </a:spcBef>
              <a:spcAft>
                <a:spcPts val="0"/>
              </a:spcAft>
              <a:buClrTx/>
              <a:buSzTx/>
              <a:buFontTx/>
              <a:buChar char="-"/>
              <a:tabLst/>
              <a:defRPr/>
            </a:pPr>
            <a:r>
              <a:rPr lang="es-ES" sz="2000" b="1" dirty="0" smtClean="0"/>
              <a:t>Criterio consistente</a:t>
            </a:r>
            <a:r>
              <a:rPr lang="es-ES" sz="2000" dirty="0" smtClean="0"/>
              <a:t>: Dada la condición del capital agrario como capital industrial, computar la tasa de ganancia que corresponde a la generalidad de éste dentro de su ámbito nacional.</a:t>
            </a:r>
            <a:endParaRPr lang="es-ES_tradnl" sz="2000" dirty="0"/>
          </a:p>
        </p:txBody>
      </p:sp>
    </p:spTree>
    <p:extLst>
      <p:ext uri="{BB962C8B-B14F-4D97-AF65-F5344CB8AC3E}">
        <p14:creationId xmlns:p14="http://schemas.microsoft.com/office/powerpoint/2010/main" val="52381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dirty="0" smtClean="0"/>
              <a:t>Capital social total 1882-2016</a:t>
            </a:r>
            <a:r>
              <a:rPr lang="es-ES_tradnl" sz="3600" dirty="0"/>
              <a:t/>
            </a:r>
            <a:br>
              <a:rPr lang="es-ES_tradnl" sz="3600" dirty="0"/>
            </a:br>
            <a:r>
              <a:rPr lang="es-ES" sz="2400" b="1" dirty="0" smtClean="0"/>
              <a:t>Tasa de ganancia sobre el capital adelantado</a:t>
            </a:r>
            <a:r>
              <a:rPr lang="es-ES" sz="2400" dirty="0"/>
              <a:t/>
            </a:r>
            <a:br>
              <a:rPr lang="es-ES" sz="2400" dirty="0"/>
            </a:br>
            <a:r>
              <a:rPr lang="es-ES_tradnl" sz="2400" dirty="0" smtClean="0"/>
              <a:t> (</a:t>
            </a:r>
            <a:r>
              <a:rPr lang="es-ES" sz="2400" dirty="0" smtClean="0"/>
              <a:t>en %)</a:t>
            </a:r>
            <a:endParaRPr lang="es-ES_tradnl" sz="2400"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3365766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9637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1289</TotalTime>
  <Words>1448</Words>
  <Application>Microsoft Macintosh PowerPoint</Application>
  <PresentationFormat>Panorámica</PresentationFormat>
  <Paragraphs>178</Paragraphs>
  <Slides>41</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7" baseType="lpstr">
      <vt:lpstr>Arial</vt:lpstr>
      <vt:lpstr>Calibri</vt:lpstr>
      <vt:lpstr>Calibri Light</vt:lpstr>
      <vt:lpstr>Times New Roman</vt:lpstr>
      <vt:lpstr>Tema de Office</vt:lpstr>
      <vt:lpstr>Ecuación</vt:lpstr>
      <vt:lpstr>Discusiones sobre tasa de ganancia y renta de la tierra. Consideraciones sobre su medición y su importancia en los ciclos económicos de la Argentina reciente</vt:lpstr>
      <vt:lpstr>Sector agrario 1882-2016 PIB a precios constantes: Volumen físico  (millones de $ de 2004)</vt:lpstr>
      <vt:lpstr>Sector agrario 1882-2016 PIB a precios constantes y corrientes en moneda de poder adquisitivo constante:  Volumen físico y valor  (millones de $ de 2004)</vt:lpstr>
      <vt:lpstr>Sector agrario 1882-2016 PIB a precios corrientes en moneda de poder adquisitivo constante  (millones de $ de 2004)</vt:lpstr>
      <vt:lpstr>Sector agrario 1882-2016 PIN a precios corrientes en moneda de poder adquisitivo constante  (millones de $ de 2004)</vt:lpstr>
      <vt:lpstr>Maito: Inconsistencias en su cómputo entre trabajo necesario  y excedente</vt:lpstr>
      <vt:lpstr>Sector agrario 1882-2016 Costo laboral equivalente y plusvalía neta de gastos de circulación a precios corrientes en moneda de poder adquisitivo constante  (millones de $ de 2004)</vt:lpstr>
      <vt:lpstr>Maito: Inconsistencias en su cómputo de la tasa de ganancia  del capital agrario</vt:lpstr>
      <vt:lpstr>Capital social total 1882-2016 Tasa de ganancia sobre el capital adelantado  (en %)</vt:lpstr>
      <vt:lpstr>Capital social total 1882-2016 Tasa de ganancia sobre el capital adelantado  (en %)</vt:lpstr>
      <vt:lpstr>Maito, Esteban, “La Argentina y la tasa descendente de la tasa de ganancia”,  Realidad Económica, 275, 2013</vt:lpstr>
      <vt:lpstr>Maito: Inconsistencias en su cómputo de la tasa de ganancia sobre el capital social en la Argentina (1910-2011) (I)</vt:lpstr>
      <vt:lpstr>Maito: Inconsistencias en su cómputo de la tasa de ganancia sobre el capital social en la Argentina (1910-2011) (II)</vt:lpstr>
      <vt:lpstr>Maito: Inconsistencias en su cómputo de la tasa de ganancia sobre el capital social en la Argentina (1910-2011) (III)</vt:lpstr>
      <vt:lpstr>Maito: Inconsistencias en su cómputo de la tasa de ganancia sobre el capital social en la Argentina (1910-2011) (V)</vt:lpstr>
      <vt:lpstr>Maito: Inconsistencias en su cómputo de la tasa de ganancia sobre el capital social en la Argentina (1910-2011) (VI)</vt:lpstr>
      <vt:lpstr>Maito: Inconsistencias en su cómputo de la tasa de ganancia sobre el capital social en la Argentina (1910-2011) (VII)</vt:lpstr>
      <vt:lpstr>EEUU: Tasa de ganancia concreta del capital social 1929-2015 Base: % sobre sólo capital fijo</vt:lpstr>
      <vt:lpstr>EEUU: Tasa de ganancia concreta del capital social 1929-2015 Base: % sobre capital fijo + inventarios</vt:lpstr>
      <vt:lpstr>EEUU: Tasa de ganancia concreta del capital social 1929-2015 Base: % sobre capital total</vt:lpstr>
      <vt:lpstr>La tasa general de ganancia y su tendencia Las relaciones del capital productivo </vt:lpstr>
      <vt:lpstr>La tasa general de ganancia y su tendencia Las relaciones del capital en su expresión concreta en la circulación</vt:lpstr>
      <vt:lpstr>EEUU: Aparente tasa de plusvalía del capital social 1929-2015  en % </vt:lpstr>
      <vt:lpstr>EEUU: Aparente composición de valor del capital social 1929-2015  en unidades</vt:lpstr>
      <vt:lpstr>EEUU: Aparentes composición técnica y productividad del trabajo  del capital social 1930-2015 Base: 1930=100</vt:lpstr>
      <vt:lpstr>EEUU: Salario real y precio de los instrumentos de producción correspondientes al capital social 1930-2015 Base: 1930=100</vt:lpstr>
      <vt:lpstr>Sector agrario y sector industrial 1882-2016 Tasa de ganancia sobre el capital adelantado  (en %)</vt:lpstr>
      <vt:lpstr>Sector agrario 1882-2016 Costo laboral equivalente, ganancia del capital y renta de los terratenientes a precios corrientes en moneda de poder adquisitivo constante  (millones de $ de 2004)</vt:lpstr>
      <vt:lpstr>Sector agrario y renta apropiada por terceros 1882-2016 Impuestos a la exportación a precios corrientes en moneda de poder adquisitivo constante  (millones de $ de 2004)</vt:lpstr>
      <vt:lpstr>Valuación $ / u$s para exportación agraria 1882-2016  </vt:lpstr>
      <vt:lpstr>Sector agrario y renta apropiada por terceros 1882-2016 + Efecto valuación de la moneda sobre exportación a precios corrientes en moneda de poder adquisitivo constante  (millones de $ de 2004)</vt:lpstr>
      <vt:lpstr>Sector agrario y renta apropiada por terceros 1882-2016 + Efecto impuestos exportación y valuación de la moneda sobre consumo interno a precios corrientes en moneda de poder adquisitivo constante  (millones de $ de 2004)</vt:lpstr>
      <vt:lpstr>Sector agrario y renta apropiada por terceros 1882-2016 + Efecto fijación de precios internos y otras regulaciones directas estatales a precios corrientes en moneda de poder adquisitivo constante  (millones de $ de 2004)</vt:lpstr>
      <vt:lpstr>Sector agrario y renta apropiada por terceros 1882-2016 + Efecto mayor precio interno de medios de producción a precios corrientes en moneda de poder adquisitivo constante  (millones de $ de 2004)</vt:lpstr>
      <vt:lpstr>Renta de la tierra agraria y su apropiación primaria 1960-2016 millones de $ de 2004</vt:lpstr>
      <vt:lpstr>Plusvalía neta y remuneración al trabajo 1960-2016 millones de $ de 2004</vt:lpstr>
      <vt:lpstr>Tasa de ganancia del capital del sector industrial y sus fuentes  1930-2015 % sobre capital adelantado</vt:lpstr>
      <vt:lpstr>Flujo neto acumulado de fondos por capital de deuda pública externa  Flujo neto de renta de la tierra agraria  (millones de u$s de 2004) </vt:lpstr>
      <vt:lpstr>Salario real directo promedio 1960-2016 Base: 1960=100 </vt:lpstr>
      <vt:lpstr>Fuente de la renta de la tierra  Renta diferencial</vt:lpstr>
      <vt:lpstr>Fuente de la renta de la tierra  Rentas absolutas y de simple monopolio</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I�IGO CARRERA JUAN BAUTISTA</dc:creator>
  <cp:lastModifiedBy>I�IGO CARRERA JUAN BAUTISTA</cp:lastModifiedBy>
  <cp:revision>87</cp:revision>
  <dcterms:created xsi:type="dcterms:W3CDTF">2017-06-13T01:22:50Z</dcterms:created>
  <dcterms:modified xsi:type="dcterms:W3CDTF">2017-06-16T02:13:09Z</dcterms:modified>
</cp:coreProperties>
</file>